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63" r:id="rId6"/>
    <p:sldId id="260" r:id="rId7"/>
    <p:sldId id="261" r:id="rId8"/>
    <p:sldId id="266" r:id="rId9"/>
    <p:sldId id="264" r:id="rId10"/>
    <p:sldId id="267" r:id="rId11"/>
    <p:sldId id="268" r:id="rId12"/>
    <p:sldId id="269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5" r:id="rId27"/>
    <p:sldId id="293" r:id="rId28"/>
    <p:sldId id="286" r:id="rId29"/>
    <p:sldId id="294" r:id="rId30"/>
    <p:sldId id="284" r:id="rId31"/>
    <p:sldId id="290" r:id="rId32"/>
    <p:sldId id="295" r:id="rId33"/>
    <p:sldId id="289" r:id="rId34"/>
    <p:sldId id="287" r:id="rId35"/>
    <p:sldId id="288" r:id="rId36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9069" autoAdjust="0"/>
  </p:normalViewPr>
  <p:slideViewPr>
    <p:cSldViewPr>
      <p:cViewPr varScale="1">
        <p:scale>
          <a:sx n="114" d="100"/>
          <a:sy n="114" d="100"/>
        </p:scale>
        <p:origin x="-155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image" Target="../media/image42.wmf"/><Relationship Id="rId1" Type="http://schemas.openxmlformats.org/officeDocument/2006/relationships/image" Target="../media/image41.wmf"/><Relationship Id="rId5" Type="http://schemas.openxmlformats.org/officeDocument/2006/relationships/image" Target="../media/image45.wmf"/><Relationship Id="rId4" Type="http://schemas.openxmlformats.org/officeDocument/2006/relationships/image" Target="../media/image44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2.wmf"/><Relationship Id="rId1" Type="http://schemas.openxmlformats.org/officeDocument/2006/relationships/image" Target="../media/image41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54.wmf"/><Relationship Id="rId2" Type="http://schemas.openxmlformats.org/officeDocument/2006/relationships/image" Target="../media/image53.wmf"/><Relationship Id="rId1" Type="http://schemas.openxmlformats.org/officeDocument/2006/relationships/image" Target="../media/image52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58.wmf"/><Relationship Id="rId2" Type="http://schemas.openxmlformats.org/officeDocument/2006/relationships/image" Target="../media/image57.wmf"/><Relationship Id="rId1" Type="http://schemas.openxmlformats.org/officeDocument/2006/relationships/image" Target="../media/image56.w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62.wmf"/><Relationship Id="rId1" Type="http://schemas.openxmlformats.org/officeDocument/2006/relationships/image" Target="../media/image61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65.wmf"/><Relationship Id="rId2" Type="http://schemas.openxmlformats.org/officeDocument/2006/relationships/image" Target="../media/image64.wmf"/><Relationship Id="rId1" Type="http://schemas.openxmlformats.org/officeDocument/2006/relationships/image" Target="../media/image63.wmf"/><Relationship Id="rId5" Type="http://schemas.openxmlformats.org/officeDocument/2006/relationships/image" Target="../media/image67.wmf"/><Relationship Id="rId4" Type="http://schemas.openxmlformats.org/officeDocument/2006/relationships/image" Target="../media/image66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71.wmf"/><Relationship Id="rId2" Type="http://schemas.openxmlformats.org/officeDocument/2006/relationships/image" Target="../media/image70.wmf"/><Relationship Id="rId1" Type="http://schemas.openxmlformats.org/officeDocument/2006/relationships/image" Target="../media/image69.wmf"/><Relationship Id="rId5" Type="http://schemas.openxmlformats.org/officeDocument/2006/relationships/image" Target="../media/image73.wmf"/><Relationship Id="rId4" Type="http://schemas.openxmlformats.org/officeDocument/2006/relationships/image" Target="../media/image72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76.wmf"/><Relationship Id="rId2" Type="http://schemas.openxmlformats.org/officeDocument/2006/relationships/image" Target="../media/image75.wmf"/><Relationship Id="rId1" Type="http://schemas.openxmlformats.org/officeDocument/2006/relationships/image" Target="../media/image74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79.wmf"/><Relationship Id="rId2" Type="http://schemas.openxmlformats.org/officeDocument/2006/relationships/image" Target="../media/image78.wmf"/><Relationship Id="rId1" Type="http://schemas.openxmlformats.org/officeDocument/2006/relationships/image" Target="../media/image77.wmf"/><Relationship Id="rId6" Type="http://schemas.openxmlformats.org/officeDocument/2006/relationships/image" Target="../media/image82.wmf"/><Relationship Id="rId5" Type="http://schemas.openxmlformats.org/officeDocument/2006/relationships/image" Target="../media/image81.wmf"/><Relationship Id="rId4" Type="http://schemas.openxmlformats.org/officeDocument/2006/relationships/image" Target="../media/image80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6.wmf"/><Relationship Id="rId5" Type="http://schemas.openxmlformats.org/officeDocument/2006/relationships/image" Target="../media/image10.wmf"/><Relationship Id="rId4" Type="http://schemas.openxmlformats.org/officeDocument/2006/relationships/image" Target="../media/image9.w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86.wmf"/><Relationship Id="rId2" Type="http://schemas.openxmlformats.org/officeDocument/2006/relationships/image" Target="../media/image85.wmf"/><Relationship Id="rId1" Type="http://schemas.openxmlformats.org/officeDocument/2006/relationships/image" Target="../media/image84.wmf"/><Relationship Id="rId4" Type="http://schemas.openxmlformats.org/officeDocument/2006/relationships/image" Target="../media/image87.w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90.wmf"/><Relationship Id="rId2" Type="http://schemas.openxmlformats.org/officeDocument/2006/relationships/image" Target="../media/image89.wmf"/><Relationship Id="rId1" Type="http://schemas.openxmlformats.org/officeDocument/2006/relationships/image" Target="../media/image88.w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95.wmf"/><Relationship Id="rId7" Type="http://schemas.openxmlformats.org/officeDocument/2006/relationships/image" Target="../media/image99.wmf"/><Relationship Id="rId2" Type="http://schemas.openxmlformats.org/officeDocument/2006/relationships/image" Target="../media/image94.wmf"/><Relationship Id="rId1" Type="http://schemas.openxmlformats.org/officeDocument/2006/relationships/image" Target="../media/image93.wmf"/><Relationship Id="rId6" Type="http://schemas.openxmlformats.org/officeDocument/2006/relationships/image" Target="../media/image98.wmf"/><Relationship Id="rId5" Type="http://schemas.openxmlformats.org/officeDocument/2006/relationships/image" Target="../media/image97.wmf"/><Relationship Id="rId4" Type="http://schemas.openxmlformats.org/officeDocument/2006/relationships/image" Target="../media/image96.w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wmf"/><Relationship Id="rId2" Type="http://schemas.openxmlformats.org/officeDocument/2006/relationships/image" Target="../media/image101.wmf"/><Relationship Id="rId1" Type="http://schemas.openxmlformats.org/officeDocument/2006/relationships/image" Target="../media/image100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Relationship Id="rId4" Type="http://schemas.openxmlformats.org/officeDocument/2006/relationships/image" Target="../media/image16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Relationship Id="rId4" Type="http://schemas.openxmlformats.org/officeDocument/2006/relationships/image" Target="../media/image21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Relationship Id="rId5" Type="http://schemas.openxmlformats.org/officeDocument/2006/relationships/image" Target="../media/image29.wmf"/><Relationship Id="rId4" Type="http://schemas.openxmlformats.org/officeDocument/2006/relationships/image" Target="../media/image28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image" Target="../media/image32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36.wmf"/><Relationship Id="rId1" Type="http://schemas.openxmlformats.org/officeDocument/2006/relationships/image" Target="../media/image35.wmf"/><Relationship Id="rId5" Type="http://schemas.openxmlformats.org/officeDocument/2006/relationships/image" Target="../media/image37.wmf"/><Relationship Id="rId4" Type="http://schemas.openxmlformats.org/officeDocument/2006/relationships/image" Target="../media/image26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Relationship Id="rId4" Type="http://schemas.openxmlformats.org/officeDocument/2006/relationships/image" Target="../media/image36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87573-BF16-4F93-9DFC-A7F98D2D32D4}" type="datetimeFigureOut">
              <a:rPr lang="zh-TW" altLang="en-US" smtClean="0"/>
              <a:pPr/>
              <a:t>2012/11/5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58242-614F-4434-B1A2-743C44C1E58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87573-BF16-4F93-9DFC-A7F98D2D32D4}" type="datetimeFigureOut">
              <a:rPr lang="zh-TW" altLang="en-US" smtClean="0"/>
              <a:pPr/>
              <a:t>2012/11/5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58242-614F-4434-B1A2-743C44C1E58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87573-BF16-4F93-9DFC-A7F98D2D32D4}" type="datetimeFigureOut">
              <a:rPr lang="zh-TW" altLang="en-US" smtClean="0"/>
              <a:pPr/>
              <a:t>2012/11/5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58242-614F-4434-B1A2-743C44C1E58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87573-BF16-4F93-9DFC-A7F98D2D32D4}" type="datetimeFigureOut">
              <a:rPr lang="zh-TW" altLang="en-US" smtClean="0"/>
              <a:pPr/>
              <a:t>2012/11/5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58242-614F-4434-B1A2-743C44C1E58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87573-BF16-4F93-9DFC-A7F98D2D32D4}" type="datetimeFigureOut">
              <a:rPr lang="zh-TW" altLang="en-US" smtClean="0"/>
              <a:pPr/>
              <a:t>2012/11/5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58242-614F-4434-B1A2-743C44C1E58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87573-BF16-4F93-9DFC-A7F98D2D32D4}" type="datetimeFigureOut">
              <a:rPr lang="zh-TW" altLang="en-US" smtClean="0"/>
              <a:pPr/>
              <a:t>2012/11/5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58242-614F-4434-B1A2-743C44C1E58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87573-BF16-4F93-9DFC-A7F98D2D32D4}" type="datetimeFigureOut">
              <a:rPr lang="zh-TW" altLang="en-US" smtClean="0"/>
              <a:pPr/>
              <a:t>2012/11/5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58242-614F-4434-B1A2-743C44C1E58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87573-BF16-4F93-9DFC-A7F98D2D32D4}" type="datetimeFigureOut">
              <a:rPr lang="zh-TW" altLang="en-US" smtClean="0"/>
              <a:pPr/>
              <a:t>2012/11/5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58242-614F-4434-B1A2-743C44C1E58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87573-BF16-4F93-9DFC-A7F98D2D32D4}" type="datetimeFigureOut">
              <a:rPr lang="zh-TW" altLang="en-US" smtClean="0"/>
              <a:pPr/>
              <a:t>2012/11/5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58242-614F-4434-B1A2-743C44C1E58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87573-BF16-4F93-9DFC-A7F98D2D32D4}" type="datetimeFigureOut">
              <a:rPr lang="zh-TW" altLang="en-US" smtClean="0"/>
              <a:pPr/>
              <a:t>2012/11/5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58242-614F-4434-B1A2-743C44C1E58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87573-BF16-4F93-9DFC-A7F98D2D32D4}" type="datetimeFigureOut">
              <a:rPr lang="zh-TW" altLang="en-US" smtClean="0"/>
              <a:pPr/>
              <a:t>2012/11/5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58242-614F-4434-B1A2-743C44C1E58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687573-BF16-4F93-9DFC-A7F98D2D32D4}" type="datetimeFigureOut">
              <a:rPr lang="zh-TW" altLang="en-US" smtClean="0"/>
              <a:pPr/>
              <a:t>2012/11/5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D58242-614F-4434-B1A2-743C44C1E58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7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6.bin"/><Relationship Id="rId5" Type="http://schemas.openxmlformats.org/officeDocument/2006/relationships/oleObject" Target="../embeddings/oleObject15.bin"/><Relationship Id="rId4" Type="http://schemas.openxmlformats.org/officeDocument/2006/relationships/oleObject" Target="../embeddings/oleObject14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3.bin"/><Relationship Id="rId3" Type="http://schemas.openxmlformats.org/officeDocument/2006/relationships/oleObject" Target="../embeddings/oleObject19.bin"/><Relationship Id="rId7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21.bin"/><Relationship Id="rId5" Type="http://schemas.openxmlformats.org/officeDocument/2006/relationships/image" Target="../media/image30.png"/><Relationship Id="rId4" Type="http://schemas.openxmlformats.org/officeDocument/2006/relationships/oleObject" Target="../embeddings/oleObject20.bin"/><Relationship Id="rId9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oleObject" Target="../embeddings/oleObject25.bin"/><Relationship Id="rId4" Type="http://schemas.openxmlformats.org/officeDocument/2006/relationships/oleObject" Target="../embeddings/oleObject24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7" Type="http://schemas.openxmlformats.org/officeDocument/2006/relationships/oleObject" Target="../embeddings/oleObject3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29.bin"/><Relationship Id="rId5" Type="http://schemas.openxmlformats.org/officeDocument/2006/relationships/oleObject" Target="../embeddings/oleObject28.bin"/><Relationship Id="rId4" Type="http://schemas.openxmlformats.org/officeDocument/2006/relationships/oleObject" Target="../embeddings/oleObject27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8.png"/><Relationship Id="rId7" Type="http://schemas.openxmlformats.org/officeDocument/2006/relationships/oleObject" Target="../embeddings/oleObject3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33.bin"/><Relationship Id="rId5" Type="http://schemas.openxmlformats.org/officeDocument/2006/relationships/oleObject" Target="../embeddings/oleObject32.bin"/><Relationship Id="rId4" Type="http://schemas.openxmlformats.org/officeDocument/2006/relationships/oleObject" Target="../embeddings/oleObject31.bin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oleObject" Target="../embeddings/oleObject35.bin"/><Relationship Id="rId7" Type="http://schemas.openxmlformats.org/officeDocument/2006/relationships/oleObject" Target="../embeddings/oleObject3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38.bin"/><Relationship Id="rId5" Type="http://schemas.openxmlformats.org/officeDocument/2006/relationships/oleObject" Target="../embeddings/oleObject37.bin"/><Relationship Id="rId4" Type="http://schemas.openxmlformats.org/officeDocument/2006/relationships/oleObject" Target="../embeddings/oleObject36.bin"/><Relationship Id="rId9" Type="http://schemas.openxmlformats.org/officeDocument/2006/relationships/image" Target="../media/image4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oleObject" Target="../embeddings/oleObject41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5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55.png"/><Relationship Id="rId5" Type="http://schemas.openxmlformats.org/officeDocument/2006/relationships/oleObject" Target="../embeddings/oleObject45.bin"/><Relationship Id="rId4" Type="http://schemas.openxmlformats.org/officeDocument/2006/relationships/oleObject" Target="../embeddings/oleObject44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48.bin"/><Relationship Id="rId5" Type="http://schemas.openxmlformats.org/officeDocument/2006/relationships/image" Target="../media/image59.png"/><Relationship Id="rId4" Type="http://schemas.openxmlformats.org/officeDocument/2006/relationships/oleObject" Target="../embeddings/oleObject47.bin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4" Type="http://schemas.openxmlformats.org/officeDocument/2006/relationships/oleObject" Target="../embeddings/oleObject50.bin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5.bin"/><Relationship Id="rId3" Type="http://schemas.openxmlformats.org/officeDocument/2006/relationships/oleObject" Target="../embeddings/oleObject51.bin"/><Relationship Id="rId7" Type="http://schemas.openxmlformats.org/officeDocument/2006/relationships/oleObject" Target="../embeddings/oleObject5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53.bin"/><Relationship Id="rId5" Type="http://schemas.openxmlformats.org/officeDocument/2006/relationships/oleObject" Target="../embeddings/oleObject52.bin"/><Relationship Id="rId4" Type="http://schemas.openxmlformats.org/officeDocument/2006/relationships/image" Target="../media/image68.png"/><Relationship Id="rId9" Type="http://schemas.openxmlformats.org/officeDocument/2006/relationships/oleObject" Target="../embeddings/oleObject56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7.bin"/><Relationship Id="rId7" Type="http://schemas.openxmlformats.org/officeDocument/2006/relationships/oleObject" Target="../embeddings/oleObject6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60.bin"/><Relationship Id="rId5" Type="http://schemas.openxmlformats.org/officeDocument/2006/relationships/oleObject" Target="../embeddings/oleObject59.bin"/><Relationship Id="rId4" Type="http://schemas.openxmlformats.org/officeDocument/2006/relationships/oleObject" Target="../embeddings/oleObject58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5" Type="http://schemas.openxmlformats.org/officeDocument/2006/relationships/oleObject" Target="../embeddings/oleObject64.bin"/><Relationship Id="rId4" Type="http://schemas.openxmlformats.org/officeDocument/2006/relationships/oleObject" Target="../embeddings/oleObject63.bin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0.bin"/><Relationship Id="rId3" Type="http://schemas.openxmlformats.org/officeDocument/2006/relationships/oleObject" Target="../embeddings/oleObject65.bin"/><Relationship Id="rId7" Type="http://schemas.openxmlformats.org/officeDocument/2006/relationships/oleObject" Target="../embeddings/oleObject6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68.bin"/><Relationship Id="rId5" Type="http://schemas.openxmlformats.org/officeDocument/2006/relationships/oleObject" Target="../embeddings/oleObject67.bin"/><Relationship Id="rId4" Type="http://schemas.openxmlformats.org/officeDocument/2006/relationships/oleObject" Target="../embeddings/oleObject66.bin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74.bin"/><Relationship Id="rId5" Type="http://schemas.openxmlformats.org/officeDocument/2006/relationships/oleObject" Target="../embeddings/oleObject73.bin"/><Relationship Id="rId4" Type="http://schemas.openxmlformats.org/officeDocument/2006/relationships/oleObject" Target="../embeddings/oleObject72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6" Type="http://schemas.openxmlformats.org/officeDocument/2006/relationships/oleObject" Target="../embeddings/oleObject77.bin"/><Relationship Id="rId5" Type="http://schemas.openxmlformats.org/officeDocument/2006/relationships/image" Target="../media/image91.png"/><Relationship Id="rId4" Type="http://schemas.openxmlformats.org/officeDocument/2006/relationships/oleObject" Target="../embeddings/oleObject76.bin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3.bin"/><Relationship Id="rId3" Type="http://schemas.openxmlformats.org/officeDocument/2006/relationships/oleObject" Target="../embeddings/oleObject78.bin"/><Relationship Id="rId7" Type="http://schemas.openxmlformats.org/officeDocument/2006/relationships/oleObject" Target="../embeddings/oleObject8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6" Type="http://schemas.openxmlformats.org/officeDocument/2006/relationships/oleObject" Target="../embeddings/oleObject81.bin"/><Relationship Id="rId5" Type="http://schemas.openxmlformats.org/officeDocument/2006/relationships/oleObject" Target="../embeddings/oleObject80.bin"/><Relationship Id="rId4" Type="http://schemas.openxmlformats.org/officeDocument/2006/relationships/oleObject" Target="../embeddings/oleObject79.bin"/><Relationship Id="rId9" Type="http://schemas.openxmlformats.org/officeDocument/2006/relationships/oleObject" Target="../embeddings/oleObject84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103.png"/><Relationship Id="rId5" Type="http://schemas.openxmlformats.org/officeDocument/2006/relationships/oleObject" Target="../embeddings/oleObject87.bin"/><Relationship Id="rId4" Type="http://schemas.openxmlformats.org/officeDocument/2006/relationships/oleObject" Target="../embeddings/oleObject86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oleObject" Target="../embeddings/oleObject2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7.bin"/><Relationship Id="rId5" Type="http://schemas.openxmlformats.org/officeDocument/2006/relationships/oleObject" Target="../embeddings/oleObject6.bin"/><Relationship Id="rId4" Type="http://schemas.openxmlformats.org/officeDocument/2006/relationships/oleObject" Target="../embeddings/oleObject5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2.bin"/><Relationship Id="rId5" Type="http://schemas.openxmlformats.org/officeDocument/2006/relationships/oleObject" Target="../embeddings/oleObject11.bin"/><Relationship Id="rId4" Type="http://schemas.openxmlformats.org/officeDocument/2006/relationships/oleObject" Target="../embeddings/oleObject10.bin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815290" cy="2084393"/>
          </a:xfrm>
        </p:spPr>
        <p:txBody>
          <a:bodyPr>
            <a:normAutofit fontScale="90000"/>
          </a:bodyPr>
          <a:lstStyle/>
          <a:p>
            <a:r>
              <a:rPr lang="en-US" altLang="zh-TW" dirty="0"/>
              <a:t>A Multi-Phase, Flexible, and Accurate Lattice for Pricing</a:t>
            </a:r>
            <a:br>
              <a:rPr lang="en-US" altLang="zh-TW" dirty="0"/>
            </a:br>
            <a:r>
              <a:rPr lang="en-US" altLang="zh-TW" dirty="0"/>
              <a:t>Complex Derivatives with Multiple Market Variables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57290" y="4429132"/>
            <a:ext cx="6400800" cy="1752600"/>
          </a:xfrm>
        </p:spPr>
        <p:txBody>
          <a:bodyPr/>
          <a:lstStyle/>
          <a:p>
            <a:endParaRPr lang="zh-TW" alt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/>
              <a:t>The probability of the lattices</a:t>
            </a:r>
            <a:br>
              <a:rPr lang="en-US" altLang="zh-TW" dirty="0" smtClean="0"/>
            </a:br>
            <a:r>
              <a:rPr lang="en-US" altLang="zh-TW" dirty="0" smtClean="0"/>
              <a:t>at first step time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Define                           to be the mean of stock prices at time          .</a:t>
            </a:r>
          </a:p>
          <a:p>
            <a:r>
              <a:rPr lang="en-US" altLang="zh-TW" dirty="0" smtClean="0"/>
              <a:t>Define the node which is most closely to</a:t>
            </a:r>
          </a:p>
          <a:p>
            <a:pPr>
              <a:buNone/>
            </a:pPr>
            <a:r>
              <a:rPr lang="en-US" altLang="zh-TW" dirty="0" smtClean="0"/>
              <a:t>                               to   .</a:t>
            </a:r>
          </a:p>
          <a:p>
            <a:r>
              <a:rPr lang="en-US" altLang="zh-TW" dirty="0" smtClean="0"/>
              <a:t>Define</a:t>
            </a:r>
          </a:p>
          <a:p>
            <a:pPr>
              <a:buNone/>
            </a:pPr>
            <a:r>
              <a:rPr lang="en-US" altLang="zh-TW" dirty="0" smtClean="0"/>
              <a:t> </a:t>
            </a:r>
            <a:endParaRPr lang="zh-TW" altLang="en-US" dirty="0"/>
          </a:p>
        </p:txBody>
      </p:sp>
      <p:graphicFrame>
        <p:nvGraphicFramePr>
          <p:cNvPr id="21506" name="Object 2"/>
          <p:cNvGraphicFramePr>
            <a:graphicFrameLocks noChangeAspect="1"/>
          </p:cNvGraphicFramePr>
          <p:nvPr/>
        </p:nvGraphicFramePr>
        <p:xfrm>
          <a:off x="2000232" y="1755764"/>
          <a:ext cx="2445160" cy="387352"/>
        </p:xfrm>
        <a:graphic>
          <a:graphicData uri="http://schemas.openxmlformats.org/presentationml/2006/ole">
            <p:oleObj spid="_x0000_s21506" name="Equation" r:id="rId3" imgW="1282680" imgH="203040" progId="Equation.DSMT4">
              <p:embed/>
            </p:oleObj>
          </a:graphicData>
        </a:graphic>
      </p:graphicFrame>
      <p:graphicFrame>
        <p:nvGraphicFramePr>
          <p:cNvPr id="21507" name="Object 3"/>
          <p:cNvGraphicFramePr>
            <a:graphicFrameLocks noChangeAspect="1"/>
          </p:cNvGraphicFramePr>
          <p:nvPr/>
        </p:nvGraphicFramePr>
        <p:xfrm>
          <a:off x="3135304" y="2197092"/>
          <a:ext cx="936630" cy="374652"/>
        </p:xfrm>
        <a:graphic>
          <a:graphicData uri="http://schemas.openxmlformats.org/presentationml/2006/ole">
            <p:oleObj spid="_x0000_s21507" name="Equation" r:id="rId4" imgW="444240" imgH="177480" progId="Equation.DSMT4">
              <p:embed/>
            </p:oleObj>
          </a:graphicData>
        </a:graphic>
      </p:graphicFrame>
      <p:graphicFrame>
        <p:nvGraphicFramePr>
          <p:cNvPr id="21508" name="Object 4"/>
          <p:cNvGraphicFramePr>
            <a:graphicFrameLocks noChangeAspect="1"/>
          </p:cNvGraphicFramePr>
          <p:nvPr/>
        </p:nvGraphicFramePr>
        <p:xfrm>
          <a:off x="928662" y="3398840"/>
          <a:ext cx="2444750" cy="387350"/>
        </p:xfrm>
        <a:graphic>
          <a:graphicData uri="http://schemas.openxmlformats.org/presentationml/2006/ole">
            <p:oleObj spid="_x0000_s21508" name="Equation" r:id="rId5" imgW="1282680" imgH="203040" progId="Equation.DSMT4">
              <p:embed/>
            </p:oleObj>
          </a:graphicData>
        </a:graphic>
      </p:graphicFrame>
      <p:graphicFrame>
        <p:nvGraphicFramePr>
          <p:cNvPr id="21509" name="Object 5"/>
          <p:cNvGraphicFramePr>
            <a:graphicFrameLocks noChangeAspect="1"/>
          </p:cNvGraphicFramePr>
          <p:nvPr/>
        </p:nvGraphicFramePr>
        <p:xfrm>
          <a:off x="3750463" y="3357562"/>
          <a:ext cx="321471" cy="428628"/>
        </p:xfrm>
        <a:graphic>
          <a:graphicData uri="http://schemas.openxmlformats.org/presentationml/2006/ole">
            <p:oleObj spid="_x0000_s21509" name="Equation" r:id="rId6" imgW="152280" imgH="203040" progId="Equation.DSMT4">
              <p:embed/>
            </p:oleObj>
          </a:graphicData>
        </a:graphic>
      </p:graphicFrame>
      <p:graphicFrame>
        <p:nvGraphicFramePr>
          <p:cNvPr id="21510" name="Object 6"/>
          <p:cNvGraphicFramePr>
            <a:graphicFrameLocks noChangeAspect="1"/>
          </p:cNvGraphicFramePr>
          <p:nvPr/>
        </p:nvGraphicFramePr>
        <p:xfrm>
          <a:off x="2000250" y="4008454"/>
          <a:ext cx="5897563" cy="1778000"/>
        </p:xfrm>
        <a:graphic>
          <a:graphicData uri="http://schemas.openxmlformats.org/presentationml/2006/ole">
            <p:oleObj spid="_x0000_s21510" name="Equation" r:id="rId7" imgW="3200400" imgH="965160" progId="Equation.DSMT4">
              <p:embed/>
            </p:oleObj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/>
              <a:t>The probability of the lattices</a:t>
            </a:r>
            <a:br>
              <a:rPr lang="en-US" altLang="zh-TW" dirty="0" smtClean="0"/>
            </a:br>
            <a:r>
              <a:rPr lang="en-US" altLang="zh-TW" dirty="0" smtClean="0"/>
              <a:t>at first step time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The branching probabilities of node A</a:t>
            </a:r>
          </a:p>
          <a:p>
            <a:pPr>
              <a:buNone/>
            </a:pPr>
            <a:r>
              <a:rPr lang="en-US" altLang="zh-TW" dirty="0" smtClean="0"/>
              <a:t>    can be derived by solving the equalities:</a:t>
            </a:r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zh-TW" altLang="en-US" dirty="0"/>
          </a:p>
        </p:txBody>
      </p:sp>
      <p:graphicFrame>
        <p:nvGraphicFramePr>
          <p:cNvPr id="22535" name="Object 7"/>
          <p:cNvGraphicFramePr>
            <a:graphicFrameLocks noChangeAspect="1"/>
          </p:cNvGraphicFramePr>
          <p:nvPr/>
        </p:nvGraphicFramePr>
        <p:xfrm>
          <a:off x="7143768" y="1714487"/>
          <a:ext cx="1643074" cy="405142"/>
        </p:xfrm>
        <a:graphic>
          <a:graphicData uri="http://schemas.openxmlformats.org/presentationml/2006/ole">
            <p:oleObj spid="_x0000_s22535" name="Equation" r:id="rId3" imgW="927000" imgH="228600" progId="Equation.DSMT4">
              <p:embed/>
            </p:oleObj>
          </a:graphicData>
        </a:graphic>
      </p:graphicFrame>
      <p:pic>
        <p:nvPicPr>
          <p:cNvPr id="22537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28661" y="2786058"/>
            <a:ext cx="4778361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/>
              <a:t>The probability of the lattices</a:t>
            </a:r>
            <a:br>
              <a:rPr lang="en-US" altLang="zh-TW" dirty="0" smtClean="0"/>
            </a:br>
            <a:r>
              <a:rPr lang="en-US" altLang="zh-TW" dirty="0" smtClean="0"/>
              <a:t>at first step time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By Cramer’s rule, we solve it as</a:t>
            </a:r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zh-TW" altLang="en-US" dirty="0"/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2214554"/>
            <a:ext cx="3162783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/>
              <a:t>Transform correlated processes to uncorrelated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115328" cy="5043510"/>
          </a:xfrm>
        </p:spPr>
        <p:txBody>
          <a:bodyPr>
            <a:normAutofit fontScale="92500"/>
          </a:bodyPr>
          <a:lstStyle/>
          <a:p>
            <a:r>
              <a:rPr lang="en-US" altLang="zh-TW" dirty="0" smtClean="0"/>
              <a:t>Use the </a:t>
            </a:r>
            <a:r>
              <a:rPr lang="en-US" altLang="zh-TW" dirty="0" err="1" smtClean="0"/>
              <a:t>orthogonalization</a:t>
            </a:r>
            <a:r>
              <a:rPr lang="en-US" altLang="zh-TW" dirty="0" smtClean="0"/>
              <a:t> to transform a set of correlated process to uncorrelated.</a:t>
            </a:r>
          </a:p>
          <a:p>
            <a:r>
              <a:rPr lang="en-US" altLang="zh-TW" dirty="0" smtClean="0"/>
              <a:t>Construct a lattice for the first uncorrelated process which match the first coordinate.</a:t>
            </a:r>
          </a:p>
          <a:p>
            <a:r>
              <a:rPr lang="en-US" altLang="zh-TW" dirty="0" smtClean="0"/>
              <a:t>Then construct the second uncorrelated process on the first lattice to form a </a:t>
            </a:r>
            <a:r>
              <a:rPr lang="en-US" altLang="zh-TW" dirty="0" err="1" smtClean="0"/>
              <a:t>bivariate</a:t>
            </a:r>
            <a:r>
              <a:rPr lang="en-US" altLang="zh-TW" dirty="0" smtClean="0"/>
              <a:t> lattice which match the second coordinate.</a:t>
            </a:r>
          </a:p>
          <a:p>
            <a:r>
              <a:rPr lang="en-US" altLang="zh-TW" dirty="0" smtClean="0"/>
              <a:t>For general, the </a:t>
            </a:r>
            <a:r>
              <a:rPr lang="en-US" altLang="zh-TW" dirty="0" err="1" smtClean="0"/>
              <a:t>i-th</a:t>
            </a:r>
            <a:r>
              <a:rPr lang="en-US" altLang="zh-TW" dirty="0" smtClean="0"/>
              <a:t> uncorrelated process on top of the (i-1)-</a:t>
            </a:r>
            <a:r>
              <a:rPr lang="en-US" altLang="zh-TW" dirty="0" err="1" smtClean="0"/>
              <a:t>variate</a:t>
            </a:r>
            <a:r>
              <a:rPr lang="en-US" altLang="zh-TW" dirty="0" smtClean="0"/>
              <a:t> lattice constructed an </a:t>
            </a:r>
            <a:r>
              <a:rPr lang="en-US" altLang="zh-TW" dirty="0" err="1" smtClean="0"/>
              <a:t>i-variate</a:t>
            </a:r>
            <a:r>
              <a:rPr lang="en-US" altLang="zh-TW" dirty="0" smtClean="0"/>
              <a:t> lattice. The </a:t>
            </a:r>
            <a:r>
              <a:rPr lang="en-US" altLang="zh-TW" dirty="0" err="1" smtClean="0"/>
              <a:t>i-th</a:t>
            </a:r>
            <a:r>
              <a:rPr lang="en-US" altLang="zh-TW" dirty="0" smtClean="0"/>
              <a:t> lattice match the </a:t>
            </a:r>
            <a:r>
              <a:rPr lang="en-US" altLang="zh-TW" dirty="0" err="1" smtClean="0"/>
              <a:t>i-th</a:t>
            </a:r>
            <a:r>
              <a:rPr lang="en-US" altLang="zh-TW" dirty="0" smtClean="0"/>
              <a:t> coordinate.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/>
              <a:t>Transform correlated processes to uncorrelated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Demonstrate for 2 correlated processes.</a:t>
            </a:r>
          </a:p>
          <a:p>
            <a:r>
              <a:rPr lang="en-US" altLang="zh-TW" dirty="0" smtClean="0"/>
              <a:t>Let    and    follow:</a:t>
            </a:r>
          </a:p>
          <a:p>
            <a:endParaRPr lang="en-US" altLang="zh-TW" dirty="0" smtClean="0"/>
          </a:p>
          <a:p>
            <a:r>
              <a:rPr lang="en-US" altLang="zh-TW" dirty="0" smtClean="0"/>
              <a:t>     can be decomposed into a linear combination of      and another independent Brownian motion    :</a:t>
            </a:r>
          </a:p>
          <a:p>
            <a:pPr>
              <a:buNone/>
            </a:pPr>
            <a:r>
              <a:rPr lang="en-US" altLang="zh-TW" dirty="0" smtClean="0"/>
              <a:t>                    </a:t>
            </a:r>
          </a:p>
        </p:txBody>
      </p:sp>
      <p:graphicFrame>
        <p:nvGraphicFramePr>
          <p:cNvPr id="26626" name="Object 2"/>
          <p:cNvGraphicFramePr>
            <a:graphicFrameLocks noChangeAspect="1"/>
          </p:cNvGraphicFramePr>
          <p:nvPr/>
        </p:nvGraphicFramePr>
        <p:xfrm>
          <a:off x="1428728" y="2285992"/>
          <a:ext cx="309564" cy="428628"/>
        </p:xfrm>
        <a:graphic>
          <a:graphicData uri="http://schemas.openxmlformats.org/presentationml/2006/ole">
            <p:oleObj spid="_x0000_s26626" name="Equation" r:id="rId3" imgW="164880" imgH="228600" progId="Equation.DSMT4">
              <p:embed/>
            </p:oleObj>
          </a:graphicData>
        </a:graphic>
      </p:graphicFrame>
      <p:graphicFrame>
        <p:nvGraphicFramePr>
          <p:cNvPr id="26627" name="Object 3"/>
          <p:cNvGraphicFramePr>
            <a:graphicFrameLocks noChangeAspect="1"/>
          </p:cNvGraphicFramePr>
          <p:nvPr/>
        </p:nvGraphicFramePr>
        <p:xfrm>
          <a:off x="2357422" y="2285992"/>
          <a:ext cx="357190" cy="459245"/>
        </p:xfrm>
        <a:graphic>
          <a:graphicData uri="http://schemas.openxmlformats.org/presentationml/2006/ole">
            <p:oleObj spid="_x0000_s26627" name="Equation" r:id="rId4" imgW="177480" imgH="228600" progId="Equation.DSMT4">
              <p:embed/>
            </p:oleObj>
          </a:graphicData>
        </a:graphic>
      </p:graphicFrame>
      <p:pic>
        <p:nvPicPr>
          <p:cNvPr id="2662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29058" y="2285992"/>
            <a:ext cx="2901669" cy="1123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26630" name="Object 6"/>
          <p:cNvGraphicFramePr>
            <a:graphicFrameLocks noChangeAspect="1"/>
          </p:cNvGraphicFramePr>
          <p:nvPr/>
        </p:nvGraphicFramePr>
        <p:xfrm>
          <a:off x="814362" y="3429000"/>
          <a:ext cx="500066" cy="500066"/>
        </p:xfrm>
        <a:graphic>
          <a:graphicData uri="http://schemas.openxmlformats.org/presentationml/2006/ole">
            <p:oleObj spid="_x0000_s26630" name="Equation" r:id="rId6" imgW="228600" imgH="228600" progId="Equation.DSMT4">
              <p:embed/>
            </p:oleObj>
          </a:graphicData>
        </a:graphic>
      </p:graphicFrame>
      <p:graphicFrame>
        <p:nvGraphicFramePr>
          <p:cNvPr id="26631" name="Object 7"/>
          <p:cNvGraphicFramePr>
            <a:graphicFrameLocks noChangeAspect="1"/>
          </p:cNvGraphicFramePr>
          <p:nvPr/>
        </p:nvGraphicFramePr>
        <p:xfrm>
          <a:off x="3428992" y="3929069"/>
          <a:ext cx="471488" cy="500063"/>
        </p:xfrm>
        <a:graphic>
          <a:graphicData uri="http://schemas.openxmlformats.org/presentationml/2006/ole">
            <p:oleObj spid="_x0000_s26631" name="Equation" r:id="rId7" imgW="215640" imgH="228600" progId="Equation.DSMT4">
              <p:embed/>
            </p:oleObj>
          </a:graphicData>
        </a:graphic>
      </p:graphicFrame>
      <p:graphicFrame>
        <p:nvGraphicFramePr>
          <p:cNvPr id="26632" name="Object 8"/>
          <p:cNvGraphicFramePr>
            <a:graphicFrameLocks noChangeAspect="1"/>
          </p:cNvGraphicFramePr>
          <p:nvPr/>
        </p:nvGraphicFramePr>
        <p:xfrm>
          <a:off x="3770313" y="4429132"/>
          <a:ext cx="415925" cy="388937"/>
        </p:xfrm>
        <a:graphic>
          <a:graphicData uri="http://schemas.openxmlformats.org/presentationml/2006/ole">
            <p:oleObj spid="_x0000_s26632" name="Equation" r:id="rId8" imgW="190440" imgH="177480" progId="Equation.DSMT4">
              <p:embed/>
            </p:oleObj>
          </a:graphicData>
        </a:graphic>
      </p:graphicFrame>
      <p:pic>
        <p:nvPicPr>
          <p:cNvPr id="26634" name="Picture 10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286248" y="4375959"/>
            <a:ext cx="3286148" cy="429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/>
              <a:t>Transform correlated processes to uncorrelated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The matrix form:</a:t>
            </a:r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r>
              <a:rPr lang="en-US" altLang="zh-TW" dirty="0" smtClean="0"/>
              <a:t>Define                               =&gt;</a:t>
            </a:r>
          </a:p>
          <a:p>
            <a:pPr>
              <a:buNone/>
            </a:pPr>
            <a:r>
              <a:rPr lang="en-US" altLang="zh-TW" dirty="0" smtClean="0"/>
              <a:t>           </a:t>
            </a:r>
          </a:p>
        </p:txBody>
      </p:sp>
      <p:pic>
        <p:nvPicPr>
          <p:cNvPr id="27657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2071678"/>
            <a:ext cx="5403256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27658" name="Object 10"/>
          <p:cNvGraphicFramePr>
            <a:graphicFrameLocks noChangeAspect="1"/>
          </p:cNvGraphicFramePr>
          <p:nvPr/>
        </p:nvGraphicFramePr>
        <p:xfrm>
          <a:off x="2000232" y="3786190"/>
          <a:ext cx="2662931" cy="981080"/>
        </p:xfrm>
        <a:graphic>
          <a:graphicData uri="http://schemas.openxmlformats.org/presentationml/2006/ole">
            <p:oleObj spid="_x0000_s27658" name="Equation" r:id="rId4" imgW="1447560" imgH="533160" progId="Equation.DSMT4">
              <p:embed/>
            </p:oleObj>
          </a:graphicData>
        </a:graphic>
      </p:graphicFrame>
      <p:graphicFrame>
        <p:nvGraphicFramePr>
          <p:cNvPr id="27659" name="Object 11"/>
          <p:cNvGraphicFramePr>
            <a:graphicFrameLocks noChangeAspect="1"/>
          </p:cNvGraphicFramePr>
          <p:nvPr/>
        </p:nvGraphicFramePr>
        <p:xfrm>
          <a:off x="5286380" y="3500438"/>
          <a:ext cx="3162579" cy="1500198"/>
        </p:xfrm>
        <a:graphic>
          <a:graphicData uri="http://schemas.openxmlformats.org/presentationml/2006/ole">
            <p:oleObj spid="_x0000_s27659" name="Equation" r:id="rId5" imgW="1981080" imgH="9396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/>
              <a:t>Transform correlated processes to uncorrelated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Transform    and    into two uncorrelated processes    and    .</a:t>
            </a:r>
          </a:p>
          <a:p>
            <a:r>
              <a:rPr lang="en-US" altLang="zh-TW" dirty="0" smtClean="0"/>
              <a:t>The matrix form:</a:t>
            </a:r>
          </a:p>
        </p:txBody>
      </p:sp>
      <p:graphicFrame>
        <p:nvGraphicFramePr>
          <p:cNvPr id="28674" name="Object 2"/>
          <p:cNvGraphicFramePr>
            <a:graphicFrameLocks noChangeAspect="1"/>
          </p:cNvGraphicFramePr>
          <p:nvPr/>
        </p:nvGraphicFramePr>
        <p:xfrm>
          <a:off x="2500299" y="2198675"/>
          <a:ext cx="395287" cy="444500"/>
        </p:xfrm>
        <a:graphic>
          <a:graphicData uri="http://schemas.openxmlformats.org/presentationml/2006/ole">
            <p:oleObj spid="_x0000_s28674" name="Equation" r:id="rId3" imgW="203040" imgH="228600" progId="Equation.DSMT4">
              <p:embed/>
            </p:oleObj>
          </a:graphicData>
        </a:graphic>
      </p:graphicFrame>
      <p:graphicFrame>
        <p:nvGraphicFramePr>
          <p:cNvPr id="28675" name="Object 3"/>
          <p:cNvGraphicFramePr>
            <a:graphicFrameLocks noChangeAspect="1"/>
          </p:cNvGraphicFramePr>
          <p:nvPr/>
        </p:nvGraphicFramePr>
        <p:xfrm>
          <a:off x="3500424" y="2198675"/>
          <a:ext cx="420687" cy="444500"/>
        </p:xfrm>
        <a:graphic>
          <a:graphicData uri="http://schemas.openxmlformats.org/presentationml/2006/ole">
            <p:oleObj spid="_x0000_s28675" name="Equation" r:id="rId4" imgW="215640" imgH="228600" progId="Equation.DSMT4">
              <p:embed/>
            </p:oleObj>
          </a:graphicData>
        </a:graphic>
      </p:graphicFrame>
      <p:graphicFrame>
        <p:nvGraphicFramePr>
          <p:cNvPr id="28676" name="Object 4"/>
          <p:cNvGraphicFramePr>
            <a:graphicFrameLocks noChangeAspect="1"/>
          </p:cNvGraphicFramePr>
          <p:nvPr/>
        </p:nvGraphicFramePr>
        <p:xfrm>
          <a:off x="2571736" y="1714488"/>
          <a:ext cx="309563" cy="428625"/>
        </p:xfrm>
        <a:graphic>
          <a:graphicData uri="http://schemas.openxmlformats.org/presentationml/2006/ole">
            <p:oleObj spid="_x0000_s28676" name="Equation" r:id="rId5" imgW="164880" imgH="228600" progId="Equation.DSMT4">
              <p:embed/>
            </p:oleObj>
          </a:graphicData>
        </a:graphic>
      </p:graphicFrame>
      <p:graphicFrame>
        <p:nvGraphicFramePr>
          <p:cNvPr id="28677" name="Object 5"/>
          <p:cNvGraphicFramePr>
            <a:graphicFrameLocks noChangeAspect="1"/>
          </p:cNvGraphicFramePr>
          <p:nvPr/>
        </p:nvGraphicFramePr>
        <p:xfrm>
          <a:off x="3571861" y="1714488"/>
          <a:ext cx="333375" cy="428625"/>
        </p:xfrm>
        <a:graphic>
          <a:graphicData uri="http://schemas.openxmlformats.org/presentationml/2006/ole">
            <p:oleObj spid="_x0000_s28677" name="Equation" r:id="rId6" imgW="177480" imgH="228600" progId="Equation.DSMT4">
              <p:embed/>
            </p:oleObj>
          </a:graphicData>
        </a:graphic>
      </p:graphicFrame>
      <p:graphicFrame>
        <p:nvGraphicFramePr>
          <p:cNvPr id="28678" name="Object 6"/>
          <p:cNvGraphicFramePr>
            <a:graphicFrameLocks noChangeAspect="1"/>
          </p:cNvGraphicFramePr>
          <p:nvPr/>
        </p:nvGraphicFramePr>
        <p:xfrm>
          <a:off x="1000100" y="3143250"/>
          <a:ext cx="7170737" cy="3413125"/>
        </p:xfrm>
        <a:graphic>
          <a:graphicData uri="http://schemas.openxmlformats.org/presentationml/2006/ole">
            <p:oleObj spid="_x0000_s28678" name="Equation" r:id="rId7" imgW="4000320" imgH="190476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/>
              <a:t>Transform correlated processes to uncorrelated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72072"/>
          </a:xfrm>
        </p:spPr>
        <p:txBody>
          <a:bodyPr/>
          <a:lstStyle/>
          <a:p>
            <a:r>
              <a:rPr lang="en-US" altLang="zh-TW" dirty="0" smtClean="0"/>
              <a:t>Integrate both sides:</a:t>
            </a:r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r>
              <a:rPr lang="en-US" altLang="zh-TW" dirty="0" smtClean="0"/>
              <a:t>Then    and    can be expressed in terms of     </a:t>
            </a:r>
          </a:p>
          <a:p>
            <a:pPr>
              <a:buNone/>
            </a:pPr>
            <a:r>
              <a:rPr lang="en-US" altLang="zh-TW" dirty="0" smtClean="0"/>
              <a:t>        and     :</a:t>
            </a:r>
          </a:p>
        </p:txBody>
      </p:sp>
      <p:pic>
        <p:nvPicPr>
          <p:cNvPr id="29704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5" y="2143116"/>
            <a:ext cx="6716896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29705" name="Object 9"/>
          <p:cNvGraphicFramePr>
            <a:graphicFrameLocks noChangeAspect="1"/>
          </p:cNvGraphicFramePr>
          <p:nvPr/>
        </p:nvGraphicFramePr>
        <p:xfrm>
          <a:off x="1714480" y="4643449"/>
          <a:ext cx="309563" cy="428625"/>
        </p:xfrm>
        <a:graphic>
          <a:graphicData uri="http://schemas.openxmlformats.org/presentationml/2006/ole">
            <p:oleObj spid="_x0000_s29705" name="Equation" r:id="rId4" imgW="164880" imgH="228600" progId="Equation.DSMT4">
              <p:embed/>
            </p:oleObj>
          </a:graphicData>
        </a:graphic>
      </p:graphicFrame>
      <p:graphicFrame>
        <p:nvGraphicFramePr>
          <p:cNvPr id="29706" name="Object 10"/>
          <p:cNvGraphicFramePr>
            <a:graphicFrameLocks noChangeAspect="1"/>
          </p:cNvGraphicFramePr>
          <p:nvPr/>
        </p:nvGraphicFramePr>
        <p:xfrm>
          <a:off x="2714615" y="4643446"/>
          <a:ext cx="357187" cy="458788"/>
        </p:xfrm>
        <a:graphic>
          <a:graphicData uri="http://schemas.openxmlformats.org/presentationml/2006/ole">
            <p:oleObj spid="_x0000_s29706" name="Equation" r:id="rId5" imgW="177480" imgH="228600" progId="Equation.DSMT4">
              <p:embed/>
            </p:oleObj>
          </a:graphicData>
        </a:graphic>
      </p:graphicFrame>
      <p:graphicFrame>
        <p:nvGraphicFramePr>
          <p:cNvPr id="29707" name="Object 11"/>
          <p:cNvGraphicFramePr>
            <a:graphicFrameLocks noChangeAspect="1"/>
          </p:cNvGraphicFramePr>
          <p:nvPr/>
        </p:nvGraphicFramePr>
        <p:xfrm>
          <a:off x="857224" y="5214950"/>
          <a:ext cx="395287" cy="444500"/>
        </p:xfrm>
        <a:graphic>
          <a:graphicData uri="http://schemas.openxmlformats.org/presentationml/2006/ole">
            <p:oleObj spid="_x0000_s29707" name="Equation" r:id="rId6" imgW="203040" imgH="228600" progId="Equation.DSMT4">
              <p:embed/>
            </p:oleObj>
          </a:graphicData>
        </a:graphic>
      </p:graphicFrame>
      <p:graphicFrame>
        <p:nvGraphicFramePr>
          <p:cNvPr id="29708" name="Object 12"/>
          <p:cNvGraphicFramePr>
            <a:graphicFrameLocks noChangeAspect="1"/>
          </p:cNvGraphicFramePr>
          <p:nvPr/>
        </p:nvGraphicFramePr>
        <p:xfrm>
          <a:off x="1936735" y="5214950"/>
          <a:ext cx="420687" cy="444500"/>
        </p:xfrm>
        <a:graphic>
          <a:graphicData uri="http://schemas.openxmlformats.org/presentationml/2006/ole">
            <p:oleObj spid="_x0000_s29708" name="Equation" r:id="rId7" imgW="215640" imgH="228600" progId="Equation.DSMT4">
              <p:embed/>
            </p:oleObj>
          </a:graphicData>
        </a:graphic>
      </p:graphicFrame>
      <p:pic>
        <p:nvPicPr>
          <p:cNvPr id="29710" name="Picture 1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500298" y="5176857"/>
            <a:ext cx="6199494" cy="1252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Multi-phase branch construction</a:t>
            </a:r>
            <a:endParaRPr lang="zh-TW" altLang="en-US" dirty="0"/>
          </a:p>
        </p:txBody>
      </p:sp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1158951"/>
            <a:ext cx="5786478" cy="5627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/>
              <a:t>A </a:t>
            </a:r>
            <a:r>
              <a:rPr lang="en-US" altLang="zh-TW" dirty="0" err="1" smtClean="0"/>
              <a:t>bivariate</a:t>
            </a:r>
            <a:r>
              <a:rPr lang="en-US" altLang="zh-TW" dirty="0" smtClean="0"/>
              <a:t> lattice: </a:t>
            </a:r>
            <a:br>
              <a:rPr lang="en-US" altLang="zh-TW" dirty="0" smtClean="0"/>
            </a:br>
            <a:r>
              <a:rPr lang="en-US" altLang="zh-TW" dirty="0" smtClean="0"/>
              <a:t>two correlated market variables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Define       is the stock price,       is the firm’s  asset value.</a:t>
            </a:r>
          </a:p>
          <a:p>
            <a:r>
              <a:rPr lang="en-US" altLang="zh-TW" dirty="0" smtClean="0"/>
              <a:t>The </a:t>
            </a:r>
            <a:r>
              <a:rPr lang="en-US" altLang="zh-TW" dirty="0" err="1" smtClean="0"/>
              <a:t>bivariate</a:t>
            </a:r>
            <a:r>
              <a:rPr lang="en-US" altLang="zh-TW" dirty="0" smtClean="0"/>
              <a:t> lattice is built to price vulnerable barrier options with the strike price    and the barrier                       .</a:t>
            </a:r>
          </a:p>
          <a:p>
            <a:r>
              <a:rPr lang="en-US" altLang="zh-TW" dirty="0" smtClean="0"/>
              <a:t>The default boundary for the firm's asset value</a:t>
            </a:r>
          </a:p>
          <a:p>
            <a:pPr>
              <a:buNone/>
            </a:pPr>
            <a:r>
              <a:rPr lang="en-US" altLang="zh-TW" dirty="0" smtClean="0"/>
              <a:t>    where </a:t>
            </a:r>
            <a:endParaRPr lang="zh-TW" altLang="en-US" dirty="0"/>
          </a:p>
        </p:txBody>
      </p:sp>
      <p:graphicFrame>
        <p:nvGraphicFramePr>
          <p:cNvPr id="31746" name="Object 2"/>
          <p:cNvGraphicFramePr>
            <a:graphicFrameLocks noChangeAspect="1"/>
          </p:cNvGraphicFramePr>
          <p:nvPr/>
        </p:nvGraphicFramePr>
        <p:xfrm>
          <a:off x="2000232" y="1714488"/>
          <a:ext cx="616153" cy="428628"/>
        </p:xfrm>
        <a:graphic>
          <a:graphicData uri="http://schemas.openxmlformats.org/presentationml/2006/ole">
            <p:oleObj spid="_x0000_s31746" name="Equation" r:id="rId3" imgW="291960" imgH="203040" progId="Equation.DSMT4">
              <p:embed/>
            </p:oleObj>
          </a:graphicData>
        </a:graphic>
      </p:graphicFrame>
      <p:graphicFrame>
        <p:nvGraphicFramePr>
          <p:cNvPr id="31748" name="Object 4"/>
          <p:cNvGraphicFramePr>
            <a:graphicFrameLocks noChangeAspect="1"/>
          </p:cNvGraphicFramePr>
          <p:nvPr/>
        </p:nvGraphicFramePr>
        <p:xfrm>
          <a:off x="5443538" y="1714500"/>
          <a:ext cx="642937" cy="428625"/>
        </p:xfrm>
        <a:graphic>
          <a:graphicData uri="http://schemas.openxmlformats.org/presentationml/2006/ole">
            <p:oleObj spid="_x0000_s31748" name="Equation" r:id="rId4" imgW="304560" imgH="203040" progId="Equation.DSMT4">
              <p:embed/>
            </p:oleObj>
          </a:graphicData>
        </a:graphic>
      </p:graphicFrame>
      <p:graphicFrame>
        <p:nvGraphicFramePr>
          <p:cNvPr id="31749" name="Object 5"/>
          <p:cNvGraphicFramePr>
            <a:graphicFrameLocks noChangeAspect="1"/>
          </p:cNvGraphicFramePr>
          <p:nvPr/>
        </p:nvGraphicFramePr>
        <p:xfrm>
          <a:off x="6715140" y="3286124"/>
          <a:ext cx="357190" cy="357190"/>
        </p:xfrm>
        <a:graphic>
          <a:graphicData uri="http://schemas.openxmlformats.org/presentationml/2006/ole">
            <p:oleObj spid="_x0000_s31749" name="Equation" r:id="rId5" imgW="164880" imgH="164880" progId="Equation.DSMT4">
              <p:embed/>
            </p:oleObj>
          </a:graphicData>
        </a:graphic>
      </p:graphicFrame>
      <p:graphicFrame>
        <p:nvGraphicFramePr>
          <p:cNvPr id="31750" name="Object 6"/>
          <p:cNvGraphicFramePr>
            <a:graphicFrameLocks noChangeAspect="1"/>
          </p:cNvGraphicFramePr>
          <p:nvPr/>
        </p:nvGraphicFramePr>
        <p:xfrm>
          <a:off x="2059764" y="3714752"/>
          <a:ext cx="2083608" cy="500066"/>
        </p:xfrm>
        <a:graphic>
          <a:graphicData uri="http://schemas.openxmlformats.org/presentationml/2006/ole">
            <p:oleObj spid="_x0000_s31750" name="Equation" r:id="rId6" imgW="952200" imgH="228600" progId="Equation.DSMT4">
              <p:embed/>
            </p:oleObj>
          </a:graphicData>
        </a:graphic>
      </p:graphicFrame>
      <p:graphicFrame>
        <p:nvGraphicFramePr>
          <p:cNvPr id="31751" name="Object 7"/>
          <p:cNvGraphicFramePr>
            <a:graphicFrameLocks noChangeAspect="1"/>
          </p:cNvGraphicFramePr>
          <p:nvPr/>
        </p:nvGraphicFramePr>
        <p:xfrm>
          <a:off x="1785918" y="4786322"/>
          <a:ext cx="4389468" cy="500066"/>
        </p:xfrm>
        <a:graphic>
          <a:graphicData uri="http://schemas.openxmlformats.org/presentationml/2006/ole">
            <p:oleObj spid="_x0000_s31751" name="Equation" r:id="rId7" imgW="2006280" imgH="228600" progId="Equation.DSMT4">
              <p:embed/>
            </p:oleObj>
          </a:graphicData>
        </a:graphic>
      </p:graphicFrame>
      <p:pic>
        <p:nvPicPr>
          <p:cNvPr id="31753" name="Picture 9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000232" y="5410624"/>
            <a:ext cx="4857784" cy="413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754" name="Picture 10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643174" y="5786454"/>
            <a:ext cx="3857652" cy="996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BTT(</a:t>
            </a:r>
            <a:r>
              <a:rPr lang="en-US" altLang="zh-TW" dirty="0" err="1"/>
              <a:t>Bino</a:t>
            </a:r>
            <a:r>
              <a:rPr lang="en-US" altLang="zh-TW" dirty="0"/>
              <a:t>-trinomial Tree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A method can reduce nonlinearity error.</a:t>
            </a:r>
          </a:p>
          <a:p>
            <a:r>
              <a:rPr lang="en-US" altLang="zh-TW" dirty="0" smtClean="0"/>
              <a:t>The nonlinearity occurs at certain critical locations such as a certain point, a price level, or a time point.</a:t>
            </a:r>
          </a:p>
          <a:p>
            <a:r>
              <a:rPr lang="en-US" altLang="zh-TW" dirty="0" smtClean="0"/>
              <a:t>Pricing results converge smoothly and quickly.</a:t>
            </a:r>
          </a:p>
          <a:p>
            <a:r>
              <a:rPr lang="en-US" altLang="zh-TW" dirty="0" smtClean="0"/>
              <a:t>A BTT is combined a more </a:t>
            </a:r>
            <a:r>
              <a:rPr lang="en-US" altLang="zh-TW" dirty="0" err="1" smtClean="0"/>
              <a:t>bBTT</a:t>
            </a:r>
            <a:r>
              <a:rPr lang="en-US" altLang="zh-TW" dirty="0" smtClean="0"/>
              <a:t>(basic BTT)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/>
              <a:t>A </a:t>
            </a:r>
            <a:r>
              <a:rPr lang="en-US" altLang="zh-TW" dirty="0" err="1" smtClean="0"/>
              <a:t>bivariate</a:t>
            </a:r>
            <a:r>
              <a:rPr lang="en-US" altLang="zh-TW" dirty="0" smtClean="0"/>
              <a:t> lattice: </a:t>
            </a:r>
            <a:br>
              <a:rPr lang="en-US" altLang="zh-TW" dirty="0" smtClean="0"/>
            </a:br>
            <a:r>
              <a:rPr lang="en-US" altLang="zh-TW" dirty="0" smtClean="0"/>
              <a:t>two correlated market variables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Assume       and        follow the processes:</a:t>
            </a:r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r>
              <a:rPr lang="en-US" altLang="zh-TW" dirty="0" smtClean="0"/>
              <a:t>By Ito’s lemma:</a:t>
            </a:r>
          </a:p>
        </p:txBody>
      </p:sp>
      <p:graphicFrame>
        <p:nvGraphicFramePr>
          <p:cNvPr id="32770" name="Object 2"/>
          <p:cNvGraphicFramePr>
            <a:graphicFrameLocks noChangeAspect="1"/>
          </p:cNvGraphicFramePr>
          <p:nvPr/>
        </p:nvGraphicFramePr>
        <p:xfrm>
          <a:off x="2170100" y="1714500"/>
          <a:ext cx="615950" cy="428625"/>
        </p:xfrm>
        <a:graphic>
          <a:graphicData uri="http://schemas.openxmlformats.org/presentationml/2006/ole">
            <p:oleObj spid="_x0000_s32770" name="Equation" r:id="rId3" imgW="291960" imgH="203040" progId="Equation.DSMT4">
              <p:embed/>
            </p:oleObj>
          </a:graphicData>
        </a:graphic>
      </p:graphicFrame>
      <p:graphicFrame>
        <p:nvGraphicFramePr>
          <p:cNvPr id="32771" name="Object 3"/>
          <p:cNvGraphicFramePr>
            <a:graphicFrameLocks noChangeAspect="1"/>
          </p:cNvGraphicFramePr>
          <p:nvPr/>
        </p:nvGraphicFramePr>
        <p:xfrm>
          <a:off x="3500430" y="1714500"/>
          <a:ext cx="642937" cy="428625"/>
        </p:xfrm>
        <a:graphic>
          <a:graphicData uri="http://schemas.openxmlformats.org/presentationml/2006/ole">
            <p:oleObj spid="_x0000_s32771" name="Equation" r:id="rId4" imgW="304560" imgH="203040" progId="Equation.DSMT4">
              <p:embed/>
            </p:oleObj>
          </a:graphicData>
        </a:graphic>
      </p:graphicFrame>
      <p:pic>
        <p:nvPicPr>
          <p:cNvPr id="3277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57224" y="2214554"/>
            <a:ext cx="3447728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774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57224" y="4457717"/>
            <a:ext cx="5214974" cy="1858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/>
              <a:t>A </a:t>
            </a:r>
            <a:r>
              <a:rPr lang="en-US" altLang="zh-TW" dirty="0" err="1" smtClean="0"/>
              <a:t>bivariate</a:t>
            </a:r>
            <a:r>
              <a:rPr lang="en-US" altLang="zh-TW" dirty="0" smtClean="0"/>
              <a:t> lattice: </a:t>
            </a:r>
            <a:br>
              <a:rPr lang="en-US" altLang="zh-TW" dirty="0" smtClean="0"/>
            </a:br>
            <a:r>
              <a:rPr lang="en-US" altLang="zh-TW" dirty="0" smtClean="0"/>
              <a:t>two correlated market variables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Use the </a:t>
            </a:r>
            <a:r>
              <a:rPr lang="en-US" altLang="zh-TW" dirty="0" err="1" smtClean="0"/>
              <a:t>orthogonalization</a:t>
            </a:r>
            <a:r>
              <a:rPr lang="en-US" altLang="zh-TW" dirty="0" smtClean="0"/>
              <a:t>:</a:t>
            </a:r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pPr>
              <a:buNone/>
            </a:pPr>
            <a:r>
              <a:rPr lang="en-US" altLang="zh-TW" dirty="0" smtClean="0"/>
              <a:t>=&gt; </a:t>
            </a:r>
            <a:endParaRPr lang="zh-TW" altLang="en-US" dirty="0"/>
          </a:p>
        </p:txBody>
      </p:sp>
      <p:graphicFrame>
        <p:nvGraphicFramePr>
          <p:cNvPr id="33794" name="Object 2"/>
          <p:cNvGraphicFramePr>
            <a:graphicFrameLocks noChangeAspect="1"/>
          </p:cNvGraphicFramePr>
          <p:nvPr/>
        </p:nvGraphicFramePr>
        <p:xfrm>
          <a:off x="1033463" y="2143125"/>
          <a:ext cx="6169025" cy="2047875"/>
        </p:xfrm>
        <a:graphic>
          <a:graphicData uri="http://schemas.openxmlformats.org/presentationml/2006/ole">
            <p:oleObj spid="_x0000_s33794" name="Equation" r:id="rId3" imgW="3441600" imgH="1143000" progId="Equation.DSMT4">
              <p:embed/>
            </p:oleObj>
          </a:graphicData>
        </a:graphic>
      </p:graphicFrame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1538" y="3890302"/>
            <a:ext cx="6715172" cy="1396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TW" dirty="0" smtClean="0"/>
              <a:t>          Transform        to</a:t>
            </a:r>
            <a:endParaRPr lang="zh-TW" altLang="en-US" dirty="0"/>
          </a:p>
        </p:txBody>
      </p:sp>
      <p:graphicFrame>
        <p:nvGraphicFramePr>
          <p:cNvPr id="35842" name="Object 2"/>
          <p:cNvGraphicFramePr>
            <a:graphicFrameLocks noChangeAspect="1"/>
          </p:cNvGraphicFramePr>
          <p:nvPr/>
        </p:nvGraphicFramePr>
        <p:xfrm>
          <a:off x="4143372" y="595293"/>
          <a:ext cx="928694" cy="619129"/>
        </p:xfrm>
        <a:graphic>
          <a:graphicData uri="http://schemas.openxmlformats.org/presentationml/2006/ole">
            <p:oleObj spid="_x0000_s35842" name="Equation" r:id="rId3" imgW="304560" imgH="203040" progId="Equation.DSMT4">
              <p:embed/>
            </p:oleObj>
          </a:graphicData>
        </a:graphic>
      </p:graphicFrame>
      <p:graphicFrame>
        <p:nvGraphicFramePr>
          <p:cNvPr id="35843" name="Object 3"/>
          <p:cNvGraphicFramePr>
            <a:graphicFrameLocks noChangeAspect="1"/>
          </p:cNvGraphicFramePr>
          <p:nvPr/>
        </p:nvGraphicFramePr>
        <p:xfrm>
          <a:off x="5589596" y="571480"/>
          <a:ext cx="1196982" cy="695021"/>
        </p:xfrm>
        <a:graphic>
          <a:graphicData uri="http://schemas.openxmlformats.org/presentationml/2006/ole">
            <p:oleObj spid="_x0000_s35843" name="Equation" r:id="rId4" imgW="393480" imgH="228600" progId="Equation.DSMT4">
              <p:embed/>
            </p:oleObj>
          </a:graphicData>
        </a:graphic>
      </p:graphicFrame>
      <p:graphicFrame>
        <p:nvGraphicFramePr>
          <p:cNvPr id="35844" name="Object 4"/>
          <p:cNvGraphicFramePr>
            <a:graphicFrameLocks noChangeAspect="1"/>
          </p:cNvGraphicFramePr>
          <p:nvPr/>
        </p:nvGraphicFramePr>
        <p:xfrm>
          <a:off x="714348" y="1571612"/>
          <a:ext cx="3357586" cy="1715555"/>
        </p:xfrm>
        <a:graphic>
          <a:graphicData uri="http://schemas.openxmlformats.org/presentationml/2006/ole">
            <p:oleObj spid="_x0000_s35844" name="Equation" r:id="rId5" imgW="1739880" imgH="888840" progId="Equation.DSMT4">
              <p:embed/>
            </p:oleObj>
          </a:graphicData>
        </a:graphic>
      </p:graphicFrame>
      <p:pic>
        <p:nvPicPr>
          <p:cNvPr id="35845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4214810" y="1571612"/>
            <a:ext cx="4071966" cy="4821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TW" dirty="0" smtClean="0"/>
              <a:t>         Transform         to</a:t>
            </a:r>
            <a:endParaRPr lang="zh-TW" altLang="en-US" dirty="0"/>
          </a:p>
        </p:txBody>
      </p:sp>
      <p:graphicFrame>
        <p:nvGraphicFramePr>
          <p:cNvPr id="35842" name="Object 2"/>
          <p:cNvGraphicFramePr>
            <a:graphicFrameLocks noChangeAspect="1"/>
          </p:cNvGraphicFramePr>
          <p:nvPr/>
        </p:nvGraphicFramePr>
        <p:xfrm>
          <a:off x="3983042" y="517510"/>
          <a:ext cx="1160462" cy="696912"/>
        </p:xfrm>
        <a:graphic>
          <a:graphicData uri="http://schemas.openxmlformats.org/presentationml/2006/ole">
            <p:oleObj spid="_x0000_s36866" name="Equation" r:id="rId3" imgW="380880" imgH="228600" progId="Equation.DSMT4">
              <p:embed/>
            </p:oleObj>
          </a:graphicData>
        </a:graphic>
      </p:graphicFrame>
      <p:graphicFrame>
        <p:nvGraphicFramePr>
          <p:cNvPr id="35843" name="Object 3"/>
          <p:cNvGraphicFramePr>
            <a:graphicFrameLocks noChangeAspect="1"/>
          </p:cNvGraphicFramePr>
          <p:nvPr/>
        </p:nvGraphicFramePr>
        <p:xfrm>
          <a:off x="5608638" y="533400"/>
          <a:ext cx="1158875" cy="773113"/>
        </p:xfrm>
        <a:graphic>
          <a:graphicData uri="http://schemas.openxmlformats.org/presentationml/2006/ole">
            <p:oleObj spid="_x0000_s36867" name="Equation" r:id="rId4" imgW="380880" imgH="253800" progId="Equation.DSMT4">
              <p:embed/>
            </p:oleObj>
          </a:graphicData>
        </a:graphic>
      </p:graphicFrame>
      <p:pic>
        <p:nvPicPr>
          <p:cNvPr id="3686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57752" y="1357322"/>
            <a:ext cx="4156374" cy="5429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35844" name="Object 4"/>
          <p:cNvGraphicFramePr>
            <a:graphicFrameLocks noChangeAspect="1"/>
          </p:cNvGraphicFramePr>
          <p:nvPr/>
        </p:nvGraphicFramePr>
        <p:xfrm>
          <a:off x="285720" y="1285860"/>
          <a:ext cx="5564188" cy="1960562"/>
        </p:xfrm>
        <a:graphic>
          <a:graphicData uri="http://schemas.openxmlformats.org/presentationml/2006/ole">
            <p:oleObj spid="_x0000_s36868" name="Equation" r:id="rId6" imgW="2882880" imgH="101592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The branches</a:t>
            </a:r>
            <a:endParaRPr lang="zh-TW" altLang="en-US" dirty="0"/>
          </a:p>
        </p:txBody>
      </p:sp>
      <p:pic>
        <p:nvPicPr>
          <p:cNvPr id="378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357298"/>
            <a:ext cx="6243626" cy="5288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An example lattice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Assumption:</a:t>
            </a:r>
            <a:endParaRPr lang="zh-TW" altLang="en-US" dirty="0"/>
          </a:p>
        </p:txBody>
      </p:sp>
      <p:graphicFrame>
        <p:nvGraphicFramePr>
          <p:cNvPr id="39938" name="Object 2"/>
          <p:cNvGraphicFramePr>
            <a:graphicFrameLocks noChangeAspect="1"/>
          </p:cNvGraphicFramePr>
          <p:nvPr/>
        </p:nvGraphicFramePr>
        <p:xfrm>
          <a:off x="857224" y="2234730"/>
          <a:ext cx="1609734" cy="3408848"/>
        </p:xfrm>
        <a:graphic>
          <a:graphicData uri="http://schemas.openxmlformats.org/presentationml/2006/ole">
            <p:oleObj spid="_x0000_s39938" name="Equation" r:id="rId3" imgW="647640" imgH="1371600" progId="Equation.DSMT4">
              <p:embed/>
            </p:oleObj>
          </a:graphicData>
        </a:graphic>
      </p:graphicFrame>
      <p:graphicFrame>
        <p:nvGraphicFramePr>
          <p:cNvPr id="39939" name="Object 3"/>
          <p:cNvGraphicFramePr>
            <a:graphicFrameLocks noChangeAspect="1"/>
          </p:cNvGraphicFramePr>
          <p:nvPr/>
        </p:nvGraphicFramePr>
        <p:xfrm>
          <a:off x="3863975" y="2143125"/>
          <a:ext cx="1516063" cy="3429000"/>
        </p:xfrm>
        <a:graphic>
          <a:graphicData uri="http://schemas.openxmlformats.org/presentationml/2006/ole">
            <p:oleObj spid="_x0000_s39939" name="Equation" r:id="rId4" imgW="583920" imgH="132048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An example lattice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43510"/>
          </a:xfrm>
        </p:spPr>
        <p:txBody>
          <a:bodyPr/>
          <a:lstStyle/>
          <a:p>
            <a:r>
              <a:rPr lang="en-US" altLang="zh-TW" dirty="0" smtClean="0"/>
              <a:t>Set the option for 2 periods (           ).</a:t>
            </a:r>
          </a:p>
          <a:p>
            <a:r>
              <a:rPr lang="en-US" altLang="zh-TW" dirty="0" smtClean="0"/>
              <a:t>Compute the lattices in X coordinate first.</a:t>
            </a:r>
          </a:p>
          <a:p>
            <a:r>
              <a:rPr lang="en-US" altLang="zh-TW" dirty="0" smtClean="0"/>
              <a:t>For example, </a:t>
            </a:r>
          </a:p>
          <a:p>
            <a:r>
              <a:rPr lang="en-US" altLang="zh-TW" dirty="0" smtClean="0"/>
              <a:t>                                                  </a:t>
            </a:r>
          </a:p>
          <a:p>
            <a:r>
              <a:rPr lang="zh-TW" altLang="en-US" dirty="0" smtClean="0"/>
              <a:t>　　</a:t>
            </a:r>
            <a:endParaRPr lang="en-US" altLang="zh-TW" dirty="0" smtClean="0"/>
          </a:p>
          <a:p>
            <a:r>
              <a:rPr lang="zh-TW" altLang="en-US" dirty="0" smtClean="0"/>
              <a:t> </a:t>
            </a:r>
            <a:r>
              <a:rPr lang="en-US" altLang="zh-TW" dirty="0" smtClean="0"/>
              <a:t>The log-distance between 2 vertically adjacent nodes is</a:t>
            </a:r>
          </a:p>
          <a:p>
            <a:r>
              <a:rPr lang="zh-TW" altLang="en-US" dirty="0" smtClean="0"/>
              <a:t>　</a:t>
            </a:r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pPr>
              <a:buNone/>
            </a:pPr>
            <a:endParaRPr lang="zh-TW" altLang="en-US" dirty="0"/>
          </a:p>
        </p:txBody>
      </p:sp>
      <p:graphicFrame>
        <p:nvGraphicFramePr>
          <p:cNvPr id="41986" name="Object 2"/>
          <p:cNvGraphicFramePr>
            <a:graphicFrameLocks noChangeAspect="1"/>
          </p:cNvGraphicFramePr>
          <p:nvPr/>
        </p:nvGraphicFramePr>
        <p:xfrm>
          <a:off x="5572132" y="1714488"/>
          <a:ext cx="1097195" cy="374652"/>
        </p:xfrm>
        <a:graphic>
          <a:graphicData uri="http://schemas.openxmlformats.org/presentationml/2006/ole">
            <p:oleObj spid="_x0000_s41986" name="Equation" r:id="rId3" imgW="520560" imgH="177480" progId="Equation.DSMT4">
              <p:embed/>
            </p:oleObj>
          </a:graphicData>
        </a:graphic>
      </p:graphicFrame>
      <p:pic>
        <p:nvPicPr>
          <p:cNvPr id="4198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74779" y="2643182"/>
            <a:ext cx="5283435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41992" name="Object 8"/>
          <p:cNvGraphicFramePr>
            <a:graphicFrameLocks noChangeAspect="1"/>
          </p:cNvGraphicFramePr>
          <p:nvPr/>
        </p:nvGraphicFramePr>
        <p:xfrm>
          <a:off x="887419" y="3311525"/>
          <a:ext cx="4541837" cy="760413"/>
        </p:xfrm>
        <a:graphic>
          <a:graphicData uri="http://schemas.openxmlformats.org/presentationml/2006/ole">
            <p:oleObj spid="_x0000_s41992" name="Equation" r:id="rId5" imgW="2577960" imgH="431640" progId="Equation.DSMT4">
              <p:embed/>
            </p:oleObj>
          </a:graphicData>
        </a:graphic>
      </p:graphicFrame>
      <p:graphicFrame>
        <p:nvGraphicFramePr>
          <p:cNvPr id="41993" name="Object 9"/>
          <p:cNvGraphicFramePr>
            <a:graphicFrameLocks noChangeAspect="1"/>
          </p:cNvGraphicFramePr>
          <p:nvPr/>
        </p:nvGraphicFramePr>
        <p:xfrm>
          <a:off x="912787" y="4000504"/>
          <a:ext cx="3016271" cy="405171"/>
        </p:xfrm>
        <a:graphic>
          <a:graphicData uri="http://schemas.openxmlformats.org/presentationml/2006/ole">
            <p:oleObj spid="_x0000_s41993" name="Equation" r:id="rId6" imgW="1701720" imgH="228600" progId="Equation.DSMT4">
              <p:embed/>
            </p:oleObj>
          </a:graphicData>
        </a:graphic>
      </p:graphicFrame>
      <p:graphicFrame>
        <p:nvGraphicFramePr>
          <p:cNvPr id="41994" name="Object 10"/>
          <p:cNvGraphicFramePr>
            <a:graphicFrameLocks noChangeAspect="1"/>
          </p:cNvGraphicFramePr>
          <p:nvPr/>
        </p:nvGraphicFramePr>
        <p:xfrm>
          <a:off x="3857620" y="5100652"/>
          <a:ext cx="1400175" cy="400050"/>
        </p:xfrm>
        <a:graphic>
          <a:graphicData uri="http://schemas.openxmlformats.org/presentationml/2006/ole">
            <p:oleObj spid="_x0000_s41994" name="Equation" r:id="rId7" imgW="799920" imgH="228600" progId="Equation.DSMT4">
              <p:embed/>
            </p:oleObj>
          </a:graphicData>
        </a:graphic>
      </p:graphicFrame>
      <p:graphicFrame>
        <p:nvGraphicFramePr>
          <p:cNvPr id="41995" name="Object 11"/>
          <p:cNvGraphicFramePr>
            <a:graphicFrameLocks noChangeAspect="1"/>
          </p:cNvGraphicFramePr>
          <p:nvPr/>
        </p:nvGraphicFramePr>
        <p:xfrm>
          <a:off x="7143768" y="4643446"/>
          <a:ext cx="1096963" cy="374650"/>
        </p:xfrm>
        <a:graphic>
          <a:graphicData uri="http://schemas.openxmlformats.org/presentationml/2006/ole">
            <p:oleObj spid="_x0000_s41995" name="Equation" r:id="rId8" imgW="520560" imgH="177480" progId="Equation.DSMT4">
              <p:embed/>
            </p:oleObj>
          </a:graphicData>
        </a:graphic>
      </p:graphicFrame>
      <p:graphicFrame>
        <p:nvGraphicFramePr>
          <p:cNvPr id="41998" name="Object 14"/>
          <p:cNvGraphicFramePr>
            <a:graphicFrameLocks noChangeAspect="1"/>
          </p:cNvGraphicFramePr>
          <p:nvPr/>
        </p:nvGraphicFramePr>
        <p:xfrm>
          <a:off x="928662" y="5500702"/>
          <a:ext cx="4286280" cy="1207079"/>
        </p:xfrm>
        <a:graphic>
          <a:graphicData uri="http://schemas.openxmlformats.org/presentationml/2006/ole">
            <p:oleObj spid="_x0000_s41998" name="Equation" r:id="rId9" imgW="2616120" imgH="73656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An example lattice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　</a:t>
            </a:r>
            <a:endParaRPr lang="en-US" altLang="zh-TW" dirty="0" smtClean="0"/>
          </a:p>
          <a:p>
            <a:r>
              <a:rPr lang="en-US" altLang="zh-TW" dirty="0" smtClean="0"/>
              <a:t>Similar,</a:t>
            </a:r>
          </a:p>
          <a:p>
            <a:r>
              <a:rPr lang="en-US" altLang="zh-TW" dirty="0" smtClean="0"/>
              <a:t> </a:t>
            </a:r>
            <a:r>
              <a:rPr lang="zh-TW" altLang="en-US" dirty="0" smtClean="0"/>
              <a:t>   </a:t>
            </a:r>
            <a:endParaRPr lang="en-US" altLang="zh-TW" dirty="0" smtClean="0"/>
          </a:p>
          <a:p>
            <a:r>
              <a:rPr lang="zh-TW" altLang="en-US" dirty="0" smtClean="0"/>
              <a:t>   </a:t>
            </a:r>
            <a:endParaRPr lang="en-US" altLang="zh-TW" dirty="0" smtClean="0"/>
          </a:p>
          <a:p>
            <a:r>
              <a:rPr lang="zh-TW" altLang="en-US" dirty="0" smtClean="0"/>
              <a:t>　</a:t>
            </a:r>
            <a:endParaRPr lang="zh-TW" altLang="en-US" dirty="0"/>
          </a:p>
        </p:txBody>
      </p:sp>
      <p:graphicFrame>
        <p:nvGraphicFramePr>
          <p:cNvPr id="54274" name="Object 2"/>
          <p:cNvGraphicFramePr>
            <a:graphicFrameLocks noChangeAspect="1"/>
          </p:cNvGraphicFramePr>
          <p:nvPr/>
        </p:nvGraphicFramePr>
        <p:xfrm>
          <a:off x="819179" y="1697037"/>
          <a:ext cx="8039101" cy="421255"/>
        </p:xfrm>
        <a:graphic>
          <a:graphicData uri="http://schemas.openxmlformats.org/presentationml/2006/ole">
            <p:oleObj spid="_x0000_s54274" name="Equation" r:id="rId3" imgW="4356000" imgH="228600" progId="Equation.DSMT4">
              <p:embed/>
            </p:oleObj>
          </a:graphicData>
        </a:graphic>
      </p:graphicFrame>
      <p:graphicFrame>
        <p:nvGraphicFramePr>
          <p:cNvPr id="54275" name="Object 3"/>
          <p:cNvGraphicFramePr>
            <a:graphicFrameLocks noChangeAspect="1"/>
          </p:cNvGraphicFramePr>
          <p:nvPr/>
        </p:nvGraphicFramePr>
        <p:xfrm>
          <a:off x="2143107" y="2071678"/>
          <a:ext cx="5072099" cy="789525"/>
        </p:xfrm>
        <a:graphic>
          <a:graphicData uri="http://schemas.openxmlformats.org/presentationml/2006/ole">
            <p:oleObj spid="_x0000_s54275" name="Equation" r:id="rId4" imgW="2692080" imgH="419040" progId="Equation.DSMT4">
              <p:embed/>
            </p:oleObj>
          </a:graphicData>
        </a:graphic>
      </p:graphicFrame>
      <p:graphicFrame>
        <p:nvGraphicFramePr>
          <p:cNvPr id="54276" name="Object 4"/>
          <p:cNvGraphicFramePr>
            <a:graphicFrameLocks noChangeAspect="1"/>
          </p:cNvGraphicFramePr>
          <p:nvPr/>
        </p:nvGraphicFramePr>
        <p:xfrm>
          <a:off x="881048" y="2819779"/>
          <a:ext cx="6119844" cy="440628"/>
        </p:xfrm>
        <a:graphic>
          <a:graphicData uri="http://schemas.openxmlformats.org/presentationml/2006/ole">
            <p:oleObj spid="_x0000_s54276" name="Equation" r:id="rId5" imgW="3174840" imgH="228600" progId="Equation.DSMT4">
              <p:embed/>
            </p:oleObj>
          </a:graphicData>
        </a:graphic>
      </p:graphicFrame>
      <p:graphicFrame>
        <p:nvGraphicFramePr>
          <p:cNvPr id="54277" name="Object 5"/>
          <p:cNvGraphicFramePr>
            <a:graphicFrameLocks noChangeAspect="1"/>
          </p:cNvGraphicFramePr>
          <p:nvPr/>
        </p:nvGraphicFramePr>
        <p:xfrm>
          <a:off x="857225" y="3386138"/>
          <a:ext cx="7500989" cy="450059"/>
        </p:xfrm>
        <a:graphic>
          <a:graphicData uri="http://schemas.openxmlformats.org/presentationml/2006/ole">
            <p:oleObj spid="_x0000_s54277" name="Equation" r:id="rId6" imgW="3809880" imgH="228600" progId="Equation.DSMT4">
              <p:embed/>
            </p:oleObj>
          </a:graphicData>
        </a:graphic>
      </p:graphicFrame>
      <p:graphicFrame>
        <p:nvGraphicFramePr>
          <p:cNvPr id="54278" name="Object 6"/>
          <p:cNvGraphicFramePr>
            <a:graphicFrameLocks noChangeAspect="1"/>
          </p:cNvGraphicFramePr>
          <p:nvPr/>
        </p:nvGraphicFramePr>
        <p:xfrm>
          <a:off x="857223" y="4000504"/>
          <a:ext cx="4976847" cy="428628"/>
        </p:xfrm>
        <a:graphic>
          <a:graphicData uri="http://schemas.openxmlformats.org/presentationml/2006/ole">
            <p:oleObj spid="_x0000_s54278" name="Equation" r:id="rId7" imgW="2654280" imgH="228600" progId="Equation.DSMT4">
              <p:embed/>
            </p:oleObj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An example lattice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Then compute the lattices in Y coordinate.</a:t>
            </a:r>
          </a:p>
          <a:p>
            <a:r>
              <a:rPr lang="en-US" altLang="zh-TW" dirty="0" smtClean="0"/>
              <a:t>For example,</a:t>
            </a:r>
          </a:p>
          <a:p>
            <a:r>
              <a:rPr lang="en-US" altLang="zh-TW" dirty="0" smtClean="0"/>
              <a:t> </a:t>
            </a:r>
          </a:p>
          <a:p>
            <a:r>
              <a:rPr lang="en-US" altLang="zh-TW" dirty="0" smtClean="0"/>
              <a:t> </a:t>
            </a:r>
            <a:endParaRPr lang="zh-TW" altLang="en-US" dirty="0"/>
          </a:p>
        </p:txBody>
      </p:sp>
      <p:graphicFrame>
        <p:nvGraphicFramePr>
          <p:cNvPr id="44035" name="Object 3"/>
          <p:cNvGraphicFramePr>
            <a:graphicFrameLocks noChangeAspect="1"/>
          </p:cNvGraphicFramePr>
          <p:nvPr/>
        </p:nvGraphicFramePr>
        <p:xfrm>
          <a:off x="3000364" y="2285992"/>
          <a:ext cx="5903524" cy="406402"/>
        </p:xfrm>
        <a:graphic>
          <a:graphicData uri="http://schemas.openxmlformats.org/presentationml/2006/ole">
            <p:oleObj spid="_x0000_s44035" name="Equation" r:id="rId3" imgW="3504960" imgH="241200" progId="Equation.DSMT4">
              <p:embed/>
            </p:oleObj>
          </a:graphicData>
        </a:graphic>
      </p:graphicFrame>
      <p:graphicFrame>
        <p:nvGraphicFramePr>
          <p:cNvPr id="44036" name="Object 4"/>
          <p:cNvGraphicFramePr>
            <a:graphicFrameLocks noChangeAspect="1"/>
          </p:cNvGraphicFramePr>
          <p:nvPr/>
        </p:nvGraphicFramePr>
        <p:xfrm>
          <a:off x="857224" y="2855355"/>
          <a:ext cx="4429156" cy="398624"/>
        </p:xfrm>
        <a:graphic>
          <a:graphicData uri="http://schemas.openxmlformats.org/presentationml/2006/ole">
            <p:oleObj spid="_x0000_s44036" name="Equation" r:id="rId4" imgW="2539800" imgH="228600" progId="Equation.DSMT4">
              <p:embed/>
            </p:oleObj>
          </a:graphicData>
        </a:graphic>
      </p:graphicFrame>
      <p:graphicFrame>
        <p:nvGraphicFramePr>
          <p:cNvPr id="44037" name="Object 5"/>
          <p:cNvGraphicFramePr>
            <a:graphicFrameLocks noChangeAspect="1"/>
          </p:cNvGraphicFramePr>
          <p:nvPr/>
        </p:nvGraphicFramePr>
        <p:xfrm>
          <a:off x="857224" y="3286124"/>
          <a:ext cx="6500858" cy="767463"/>
        </p:xfrm>
        <a:graphic>
          <a:graphicData uri="http://schemas.openxmlformats.org/presentationml/2006/ole">
            <p:oleObj spid="_x0000_s44037" name="Equation" r:id="rId5" imgW="3657600" imgH="431640" progId="Equation.DSMT4">
              <p:embed/>
            </p:oleObj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An example lattice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Similar, </a:t>
            </a:r>
          </a:p>
          <a:p>
            <a:r>
              <a:rPr lang="zh-TW" altLang="en-US" dirty="0" smtClean="0"/>
              <a:t>  </a:t>
            </a:r>
            <a:endParaRPr lang="en-US" altLang="zh-TW" dirty="0" smtClean="0"/>
          </a:p>
          <a:p>
            <a:r>
              <a:rPr lang="zh-TW" altLang="en-US" dirty="0" smtClean="0"/>
              <a:t>  </a:t>
            </a:r>
            <a:endParaRPr lang="en-US" altLang="zh-TW" dirty="0" smtClean="0"/>
          </a:p>
          <a:p>
            <a:r>
              <a:rPr lang="zh-TW" altLang="en-US" dirty="0" smtClean="0"/>
              <a:t>  </a:t>
            </a:r>
            <a:endParaRPr lang="en-US" altLang="zh-TW" dirty="0" smtClean="0"/>
          </a:p>
          <a:p>
            <a:r>
              <a:rPr lang="zh-TW" altLang="en-US" dirty="0" smtClean="0"/>
              <a:t>  </a:t>
            </a:r>
            <a:endParaRPr lang="en-US" altLang="zh-TW" dirty="0" smtClean="0"/>
          </a:p>
          <a:p>
            <a:r>
              <a:rPr lang="zh-TW" altLang="en-US" dirty="0" smtClean="0"/>
              <a:t>  </a:t>
            </a:r>
            <a:endParaRPr lang="en-US" altLang="zh-TW" dirty="0" smtClean="0"/>
          </a:p>
          <a:p>
            <a:endParaRPr lang="en-US" altLang="zh-TW" dirty="0" smtClean="0"/>
          </a:p>
          <a:p>
            <a:endParaRPr lang="zh-TW" altLang="en-US" dirty="0"/>
          </a:p>
        </p:txBody>
      </p:sp>
      <p:graphicFrame>
        <p:nvGraphicFramePr>
          <p:cNvPr id="57349" name="Object 5"/>
          <p:cNvGraphicFramePr>
            <a:graphicFrameLocks noChangeAspect="1"/>
          </p:cNvGraphicFramePr>
          <p:nvPr/>
        </p:nvGraphicFramePr>
        <p:xfrm>
          <a:off x="2182833" y="1714500"/>
          <a:ext cx="5389563" cy="406400"/>
        </p:xfrm>
        <a:graphic>
          <a:graphicData uri="http://schemas.openxmlformats.org/presentationml/2006/ole">
            <p:oleObj spid="_x0000_s57349" name="Equation" r:id="rId3" imgW="3200400" imgH="241200" progId="Equation.DSMT4">
              <p:embed/>
            </p:oleObj>
          </a:graphicData>
        </a:graphic>
      </p:graphicFrame>
      <p:graphicFrame>
        <p:nvGraphicFramePr>
          <p:cNvPr id="57352" name="Object 8"/>
          <p:cNvGraphicFramePr>
            <a:graphicFrameLocks noChangeAspect="1"/>
          </p:cNvGraphicFramePr>
          <p:nvPr/>
        </p:nvGraphicFramePr>
        <p:xfrm>
          <a:off x="846138" y="2233613"/>
          <a:ext cx="4451350" cy="420687"/>
        </p:xfrm>
        <a:graphic>
          <a:graphicData uri="http://schemas.openxmlformats.org/presentationml/2006/ole">
            <p:oleObj spid="_x0000_s57352" name="Equation" r:id="rId4" imgW="2552400" imgH="241200" progId="Equation.DSMT4">
              <p:embed/>
            </p:oleObj>
          </a:graphicData>
        </a:graphic>
      </p:graphicFrame>
      <p:graphicFrame>
        <p:nvGraphicFramePr>
          <p:cNvPr id="57354" name="Object 10"/>
          <p:cNvGraphicFramePr>
            <a:graphicFrameLocks noChangeAspect="1"/>
          </p:cNvGraphicFramePr>
          <p:nvPr/>
        </p:nvGraphicFramePr>
        <p:xfrm>
          <a:off x="865188" y="3429000"/>
          <a:ext cx="5453062" cy="406400"/>
        </p:xfrm>
        <a:graphic>
          <a:graphicData uri="http://schemas.openxmlformats.org/presentationml/2006/ole">
            <p:oleObj spid="_x0000_s57354" name="Equation" r:id="rId5" imgW="3238200" imgH="241200" progId="Equation.DSMT4">
              <p:embed/>
            </p:oleObj>
          </a:graphicData>
        </a:graphic>
      </p:graphicFrame>
      <p:graphicFrame>
        <p:nvGraphicFramePr>
          <p:cNvPr id="57355" name="Object 11"/>
          <p:cNvGraphicFramePr>
            <a:graphicFrameLocks noChangeAspect="1"/>
          </p:cNvGraphicFramePr>
          <p:nvPr/>
        </p:nvGraphicFramePr>
        <p:xfrm>
          <a:off x="812800" y="4008445"/>
          <a:ext cx="4473575" cy="420687"/>
        </p:xfrm>
        <a:graphic>
          <a:graphicData uri="http://schemas.openxmlformats.org/presentationml/2006/ole">
            <p:oleObj spid="_x0000_s57355" name="Equation" r:id="rId6" imgW="2565360" imgH="241200" progId="Equation.DSMT4">
              <p:embed/>
            </p:oleObj>
          </a:graphicData>
        </a:graphic>
      </p:graphicFrame>
      <p:graphicFrame>
        <p:nvGraphicFramePr>
          <p:cNvPr id="57356" name="Object 12"/>
          <p:cNvGraphicFramePr>
            <a:graphicFrameLocks noChangeAspect="1"/>
          </p:cNvGraphicFramePr>
          <p:nvPr/>
        </p:nvGraphicFramePr>
        <p:xfrm>
          <a:off x="839788" y="2714625"/>
          <a:ext cx="6178550" cy="741363"/>
        </p:xfrm>
        <a:graphic>
          <a:graphicData uri="http://schemas.openxmlformats.org/presentationml/2006/ole">
            <p:oleObj spid="_x0000_s57356" name="Equation" r:id="rId7" imgW="3593880" imgH="431640" progId="Equation.DSMT4">
              <p:embed/>
            </p:oleObj>
          </a:graphicData>
        </a:graphic>
      </p:graphicFrame>
      <p:graphicFrame>
        <p:nvGraphicFramePr>
          <p:cNvPr id="57357" name="Object 13"/>
          <p:cNvGraphicFramePr>
            <a:graphicFrameLocks noChangeAspect="1"/>
          </p:cNvGraphicFramePr>
          <p:nvPr/>
        </p:nvGraphicFramePr>
        <p:xfrm>
          <a:off x="796925" y="4473575"/>
          <a:ext cx="6156325" cy="741363"/>
        </p:xfrm>
        <a:graphic>
          <a:graphicData uri="http://schemas.openxmlformats.org/presentationml/2006/ole">
            <p:oleObj spid="_x0000_s57357" name="Equation" r:id="rId8" imgW="3581280" imgH="431640" progId="Equation.DSMT4">
              <p:embed/>
            </p:oleObj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err="1" smtClean="0"/>
              <a:t>bBTT</a:t>
            </a:r>
            <a:r>
              <a:rPr lang="en-US" altLang="zh-TW" dirty="0" smtClean="0"/>
              <a:t>(Basic </a:t>
            </a:r>
            <a:r>
              <a:rPr lang="en-US" altLang="zh-TW" dirty="0" err="1" smtClean="0"/>
              <a:t>Bino</a:t>
            </a:r>
            <a:r>
              <a:rPr lang="en-US" altLang="zh-TW" dirty="0" smtClean="0"/>
              <a:t>-trinomial </a:t>
            </a:r>
            <a:r>
              <a:rPr lang="en-US" altLang="zh-TW" dirty="0"/>
              <a:t>Tree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The </a:t>
            </a:r>
            <a:r>
              <a:rPr lang="en-US" altLang="zh-TW" dirty="0" err="1" smtClean="0"/>
              <a:t>bBTT</a:t>
            </a:r>
            <a:r>
              <a:rPr lang="en-US" altLang="zh-TW" dirty="0" smtClean="0"/>
              <a:t> is essentially a binomial tree except for a trinomial structure at the first time step. </a:t>
            </a:r>
          </a:p>
          <a:p>
            <a:r>
              <a:rPr lang="en-US" altLang="zh-TW" dirty="0" smtClean="0"/>
              <a:t>There is a truncated CRR tree at the second time step to maturity.</a:t>
            </a:r>
          </a:p>
          <a:p>
            <a:r>
              <a:rPr lang="en-US" altLang="zh-TW" dirty="0" smtClean="0"/>
              <a:t>Which provides the needed flexibility to deal with critical locations.</a:t>
            </a:r>
          </a:p>
          <a:p>
            <a:endParaRPr lang="en-US" altLang="zh-TW" dirty="0" smtClean="0"/>
          </a:p>
          <a:p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An example lattice</a:t>
            </a:r>
            <a:endParaRPr lang="zh-TW" altLang="en-US" dirty="0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142984"/>
            <a:ext cx="6297897" cy="5572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An example lattice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Plot the 3D coordinate by X, Y, and t.</a:t>
            </a:r>
          </a:p>
          <a:p>
            <a:r>
              <a:rPr lang="en-US" altLang="zh-TW" dirty="0" smtClean="0"/>
              <a:t>Find    ,    , and      for the same method, which</a:t>
            </a:r>
          </a:p>
          <a:p>
            <a:pPr>
              <a:buNone/>
            </a:pPr>
            <a:endParaRPr lang="en-US" altLang="zh-TW" dirty="0" smtClean="0"/>
          </a:p>
          <a:p>
            <a:r>
              <a:rPr lang="en-US" altLang="zh-TW" dirty="0" smtClean="0"/>
              <a:t>Compute the option value at each node.</a:t>
            </a:r>
          </a:p>
          <a:p>
            <a:r>
              <a:rPr lang="en-US" altLang="zh-TW" dirty="0" smtClean="0"/>
              <a:t>Find the initial option value by backward induction.</a:t>
            </a:r>
          </a:p>
          <a:p>
            <a:pPr>
              <a:buNone/>
            </a:pPr>
            <a:endParaRPr lang="en-US" altLang="zh-TW" dirty="0" smtClean="0"/>
          </a:p>
          <a:p>
            <a:endParaRPr lang="zh-TW" altLang="en-US" dirty="0"/>
          </a:p>
        </p:txBody>
      </p:sp>
      <p:graphicFrame>
        <p:nvGraphicFramePr>
          <p:cNvPr id="49154" name="Object 2"/>
          <p:cNvGraphicFramePr>
            <a:graphicFrameLocks noChangeAspect="1"/>
          </p:cNvGraphicFramePr>
          <p:nvPr/>
        </p:nvGraphicFramePr>
        <p:xfrm>
          <a:off x="1670050" y="2214554"/>
          <a:ext cx="330182" cy="542194"/>
        </p:xfrm>
        <a:graphic>
          <a:graphicData uri="http://schemas.openxmlformats.org/presentationml/2006/ole">
            <p:oleObj spid="_x0000_s49154" name="Equation" r:id="rId3" imgW="139680" imgH="228600" progId="Equation.DSMT4">
              <p:embed/>
            </p:oleObj>
          </a:graphicData>
        </a:graphic>
      </p:graphicFrame>
      <p:graphicFrame>
        <p:nvGraphicFramePr>
          <p:cNvPr id="49155" name="Object 3"/>
          <p:cNvGraphicFramePr>
            <a:graphicFrameLocks noChangeAspect="1"/>
          </p:cNvGraphicFramePr>
          <p:nvPr/>
        </p:nvGraphicFramePr>
        <p:xfrm>
          <a:off x="2085975" y="2214554"/>
          <a:ext cx="379188" cy="571504"/>
        </p:xfrm>
        <a:graphic>
          <a:graphicData uri="http://schemas.openxmlformats.org/presentationml/2006/ole">
            <p:oleObj spid="_x0000_s49155" name="Equation" r:id="rId4" imgW="152280" imgH="228600" progId="Equation.DSMT4">
              <p:embed/>
            </p:oleObj>
          </a:graphicData>
        </a:graphic>
      </p:graphicFrame>
      <p:graphicFrame>
        <p:nvGraphicFramePr>
          <p:cNvPr id="49156" name="Object 4"/>
          <p:cNvGraphicFramePr>
            <a:graphicFrameLocks noChangeAspect="1"/>
          </p:cNvGraphicFramePr>
          <p:nvPr/>
        </p:nvGraphicFramePr>
        <p:xfrm>
          <a:off x="3327394" y="2214557"/>
          <a:ext cx="442686" cy="571501"/>
        </p:xfrm>
        <a:graphic>
          <a:graphicData uri="http://schemas.openxmlformats.org/presentationml/2006/ole">
            <p:oleObj spid="_x0000_s49156" name="Equation" r:id="rId5" imgW="177480" imgH="228600" progId="Equation.DSMT4">
              <p:embed/>
            </p:oleObj>
          </a:graphicData>
        </a:graphic>
      </p:graphicFrame>
      <p:graphicFrame>
        <p:nvGraphicFramePr>
          <p:cNvPr id="49157" name="Object 5"/>
          <p:cNvGraphicFramePr>
            <a:graphicFrameLocks noChangeAspect="1"/>
          </p:cNvGraphicFramePr>
          <p:nvPr/>
        </p:nvGraphicFramePr>
        <p:xfrm>
          <a:off x="857224" y="2857500"/>
          <a:ext cx="2155825" cy="500063"/>
        </p:xfrm>
        <a:graphic>
          <a:graphicData uri="http://schemas.openxmlformats.org/presentationml/2006/ole">
            <p:oleObj spid="_x0000_s49157" name="Equation" r:id="rId6" imgW="876240" imgH="20304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An example lattice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43510"/>
          </a:xfrm>
        </p:spPr>
        <p:txBody>
          <a:bodyPr>
            <a:normAutofit/>
          </a:bodyPr>
          <a:lstStyle/>
          <a:p>
            <a:r>
              <a:rPr lang="en-US" altLang="zh-TW" dirty="0" smtClean="0"/>
              <a:t>For node C, </a:t>
            </a:r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r>
              <a:rPr lang="en-US" altLang="zh-TW" dirty="0" smtClean="0"/>
              <a:t>For node D,</a:t>
            </a:r>
          </a:p>
          <a:p>
            <a:r>
              <a:rPr lang="en-US" altLang="zh-TW" dirty="0" smtClean="0"/>
              <a:t>Then the call value at node B:</a:t>
            </a:r>
          </a:p>
          <a:p>
            <a:endParaRPr lang="en-US" altLang="zh-TW" dirty="0" smtClean="0"/>
          </a:p>
          <a:p>
            <a:endParaRPr lang="en-US" altLang="zh-TW" dirty="0" smtClean="0"/>
          </a:p>
          <a:p>
            <a:r>
              <a:rPr lang="en-US" altLang="zh-TW" dirty="0" smtClean="0"/>
              <a:t>By backward induction, the initial value=7.34</a:t>
            </a:r>
            <a:endParaRPr lang="en-US" altLang="zh-TW" dirty="0" smtClean="0"/>
          </a:p>
        </p:txBody>
      </p:sp>
      <p:graphicFrame>
        <p:nvGraphicFramePr>
          <p:cNvPr id="60417" name="Object 1"/>
          <p:cNvGraphicFramePr>
            <a:graphicFrameLocks noChangeAspect="1"/>
          </p:cNvGraphicFramePr>
          <p:nvPr/>
        </p:nvGraphicFramePr>
        <p:xfrm>
          <a:off x="2857488" y="1643050"/>
          <a:ext cx="4708870" cy="1714512"/>
        </p:xfrm>
        <a:graphic>
          <a:graphicData uri="http://schemas.openxmlformats.org/presentationml/2006/ole">
            <p:oleObj spid="_x0000_s60417" name="Equation" r:id="rId3" imgW="2476440" imgH="901440" progId="Equation.DSMT4">
              <p:embed/>
            </p:oleObj>
          </a:graphicData>
        </a:graphic>
      </p:graphicFrame>
      <p:graphicFrame>
        <p:nvGraphicFramePr>
          <p:cNvPr id="60418" name="Object 2"/>
          <p:cNvGraphicFramePr>
            <a:graphicFrameLocks noChangeAspect="1"/>
          </p:cNvGraphicFramePr>
          <p:nvPr/>
        </p:nvGraphicFramePr>
        <p:xfrm>
          <a:off x="2857488" y="3457575"/>
          <a:ext cx="3786214" cy="408095"/>
        </p:xfrm>
        <a:graphic>
          <a:graphicData uri="http://schemas.openxmlformats.org/presentationml/2006/ole">
            <p:oleObj spid="_x0000_s60418" name="Equation" r:id="rId4" imgW="2120760" imgH="228600" progId="Equation.DSMT4">
              <p:embed/>
            </p:oleObj>
          </a:graphicData>
        </a:graphic>
      </p:graphicFrame>
      <p:pic>
        <p:nvPicPr>
          <p:cNvPr id="60421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57224" y="4396044"/>
            <a:ext cx="6883112" cy="1318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60420" name="Object 4"/>
          <p:cNvGraphicFramePr>
            <a:graphicFrameLocks noChangeAspect="1"/>
          </p:cNvGraphicFramePr>
          <p:nvPr/>
        </p:nvGraphicFramePr>
        <p:xfrm>
          <a:off x="911200" y="4500570"/>
          <a:ext cx="88900" cy="101600"/>
        </p:xfrm>
        <a:graphic>
          <a:graphicData uri="http://schemas.openxmlformats.org/presentationml/2006/ole">
            <p:oleObj spid="_x0000_s60420" name="Equation" r:id="rId6" imgW="88560" imgH="10152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An example lattice</a:t>
            </a:r>
            <a:endParaRPr lang="zh-TW" altLang="en-US" dirty="0"/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1139405"/>
            <a:ext cx="4929221" cy="5718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The Hull-While interest rate model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43510"/>
          </a:xfrm>
        </p:spPr>
        <p:txBody>
          <a:bodyPr>
            <a:normAutofit/>
          </a:bodyPr>
          <a:lstStyle/>
          <a:p>
            <a:r>
              <a:rPr lang="en-US" altLang="zh-TW" dirty="0" smtClean="0"/>
              <a:t>The short rate at time t, r(t) follows</a:t>
            </a:r>
          </a:p>
          <a:p>
            <a:endParaRPr lang="en-US" altLang="zh-TW" dirty="0" smtClean="0"/>
          </a:p>
          <a:p>
            <a:r>
              <a:rPr lang="en-US" altLang="zh-TW" dirty="0" smtClean="0"/>
              <a:t>      is a function of time that make the model fit the real-world interest rate market.</a:t>
            </a:r>
          </a:p>
          <a:p>
            <a:r>
              <a:rPr lang="en-US" altLang="zh-TW" dirty="0" smtClean="0"/>
              <a:t>   denotes the mean reversion rate for the short rate       to revert to       .</a:t>
            </a:r>
          </a:p>
          <a:p>
            <a:r>
              <a:rPr lang="en-US" altLang="zh-TW" dirty="0" smtClean="0"/>
              <a:t>    denotes the instantaneous volatility of the short rate.</a:t>
            </a:r>
          </a:p>
          <a:p>
            <a:r>
              <a:rPr lang="en-US" altLang="zh-TW" dirty="0" smtClean="0"/>
              <a:t>     is the standard Brownian motion.</a:t>
            </a:r>
          </a:p>
          <a:p>
            <a:endParaRPr lang="zh-TW" altLang="en-US" dirty="0"/>
          </a:p>
        </p:txBody>
      </p:sp>
      <p:graphicFrame>
        <p:nvGraphicFramePr>
          <p:cNvPr id="24578" name="Object 2"/>
          <p:cNvGraphicFramePr>
            <a:graphicFrameLocks noChangeAspect="1"/>
          </p:cNvGraphicFramePr>
          <p:nvPr/>
        </p:nvGraphicFramePr>
        <p:xfrm>
          <a:off x="876280" y="2279578"/>
          <a:ext cx="3552843" cy="435042"/>
        </p:xfrm>
        <a:graphic>
          <a:graphicData uri="http://schemas.openxmlformats.org/presentationml/2006/ole">
            <p:oleObj spid="_x0000_s45058" name="Equation" r:id="rId3" imgW="1866600" imgH="228600" progId="Equation.DSMT4">
              <p:embed/>
            </p:oleObj>
          </a:graphicData>
        </a:graphic>
      </p:graphicFrame>
      <p:graphicFrame>
        <p:nvGraphicFramePr>
          <p:cNvPr id="24579" name="Object 3"/>
          <p:cNvGraphicFramePr>
            <a:graphicFrameLocks noChangeAspect="1"/>
          </p:cNvGraphicFramePr>
          <p:nvPr/>
        </p:nvGraphicFramePr>
        <p:xfrm>
          <a:off x="857224" y="2898772"/>
          <a:ext cx="556819" cy="387352"/>
        </p:xfrm>
        <a:graphic>
          <a:graphicData uri="http://schemas.openxmlformats.org/presentationml/2006/ole">
            <p:oleObj spid="_x0000_s45059" name="Equation" r:id="rId4" imgW="291960" imgH="203040" progId="Equation.DSMT4">
              <p:embed/>
            </p:oleObj>
          </a:graphicData>
        </a:graphic>
      </p:graphicFrame>
      <p:graphicFrame>
        <p:nvGraphicFramePr>
          <p:cNvPr id="24582" name="Object 6"/>
          <p:cNvGraphicFramePr>
            <a:graphicFrameLocks noChangeAspect="1"/>
          </p:cNvGraphicFramePr>
          <p:nvPr/>
        </p:nvGraphicFramePr>
        <p:xfrm>
          <a:off x="785786" y="3980661"/>
          <a:ext cx="357190" cy="392908"/>
        </p:xfrm>
        <a:graphic>
          <a:graphicData uri="http://schemas.openxmlformats.org/presentationml/2006/ole">
            <p:oleObj spid="_x0000_s45060" name="Equation" r:id="rId5" imgW="126720" imgH="139680" progId="Equation.DSMT4">
              <p:embed/>
            </p:oleObj>
          </a:graphicData>
        </a:graphic>
      </p:graphicFrame>
      <p:graphicFrame>
        <p:nvGraphicFramePr>
          <p:cNvPr id="24583" name="Object 7"/>
          <p:cNvGraphicFramePr>
            <a:graphicFrameLocks noChangeAspect="1"/>
          </p:cNvGraphicFramePr>
          <p:nvPr/>
        </p:nvGraphicFramePr>
        <p:xfrm>
          <a:off x="2571736" y="4476757"/>
          <a:ext cx="500066" cy="381003"/>
        </p:xfrm>
        <a:graphic>
          <a:graphicData uri="http://schemas.openxmlformats.org/presentationml/2006/ole">
            <p:oleObj spid="_x0000_s45061" name="Equation" r:id="rId6" imgW="266400" imgH="203040" progId="Equation.DSMT4">
              <p:embed/>
            </p:oleObj>
          </a:graphicData>
        </a:graphic>
      </p:graphicFrame>
      <p:graphicFrame>
        <p:nvGraphicFramePr>
          <p:cNvPr id="24584" name="Object 8"/>
          <p:cNvGraphicFramePr>
            <a:graphicFrameLocks noChangeAspect="1"/>
          </p:cNvGraphicFramePr>
          <p:nvPr/>
        </p:nvGraphicFramePr>
        <p:xfrm>
          <a:off x="5072066" y="4286256"/>
          <a:ext cx="642942" cy="797249"/>
        </p:xfrm>
        <a:graphic>
          <a:graphicData uri="http://schemas.openxmlformats.org/presentationml/2006/ole">
            <p:oleObj spid="_x0000_s45062" name="Equation" r:id="rId7" imgW="317160" imgH="393480" progId="Equation.DSMT4">
              <p:embed/>
            </p:oleObj>
          </a:graphicData>
        </a:graphic>
      </p:graphicFrame>
      <p:graphicFrame>
        <p:nvGraphicFramePr>
          <p:cNvPr id="24585" name="Object 9"/>
          <p:cNvGraphicFramePr>
            <a:graphicFrameLocks noChangeAspect="1"/>
          </p:cNvGraphicFramePr>
          <p:nvPr/>
        </p:nvGraphicFramePr>
        <p:xfrm>
          <a:off x="857224" y="4957774"/>
          <a:ext cx="392908" cy="471490"/>
        </p:xfrm>
        <a:graphic>
          <a:graphicData uri="http://schemas.openxmlformats.org/presentationml/2006/ole">
            <p:oleObj spid="_x0000_s45063" name="Equation" r:id="rId8" imgW="190440" imgH="228600" progId="Equation.DSMT4">
              <p:embed/>
            </p:oleObj>
          </a:graphicData>
        </a:graphic>
      </p:graphicFrame>
      <p:graphicFrame>
        <p:nvGraphicFramePr>
          <p:cNvPr id="24586" name="Object 10"/>
          <p:cNvGraphicFramePr>
            <a:graphicFrameLocks noChangeAspect="1"/>
          </p:cNvGraphicFramePr>
          <p:nvPr/>
        </p:nvGraphicFramePr>
        <p:xfrm>
          <a:off x="857224" y="6072206"/>
          <a:ext cx="471490" cy="471490"/>
        </p:xfrm>
        <a:graphic>
          <a:graphicData uri="http://schemas.openxmlformats.org/presentationml/2006/ole">
            <p:oleObj spid="_x0000_s45064" name="Equation" r:id="rId9" imgW="228600" imgH="2286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TW" sz="3500" dirty="0" smtClean="0"/>
              <a:t>A </a:t>
            </a:r>
            <a:r>
              <a:rPr lang="en-US" altLang="zh-TW" sz="3500" dirty="0" err="1" smtClean="0"/>
              <a:t>bivariate</a:t>
            </a:r>
            <a:r>
              <a:rPr lang="en-US" altLang="zh-TW" sz="3500" dirty="0" smtClean="0"/>
              <a:t> lattice with stochastic interest rate as the second market variable</a:t>
            </a:r>
            <a:endParaRPr lang="zh-TW" altLang="en-US" sz="35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      is the interest rate,       is the firm’s value.</a:t>
            </a:r>
          </a:p>
          <a:p>
            <a:r>
              <a:rPr lang="en-US" altLang="zh-TW" dirty="0" smtClean="0"/>
              <a:t>The default boundary under the Hull-While interest rate model is          ,</a:t>
            </a:r>
          </a:p>
          <a:p>
            <a:r>
              <a:rPr lang="en-US" altLang="zh-TW" dirty="0" smtClean="0"/>
              <a:t>The stochastic process:</a:t>
            </a:r>
          </a:p>
        </p:txBody>
      </p:sp>
      <p:graphicFrame>
        <p:nvGraphicFramePr>
          <p:cNvPr id="46083" name="Object 3"/>
          <p:cNvGraphicFramePr>
            <a:graphicFrameLocks noChangeAspect="1"/>
          </p:cNvGraphicFramePr>
          <p:nvPr/>
        </p:nvGraphicFramePr>
        <p:xfrm>
          <a:off x="785786" y="1707684"/>
          <a:ext cx="571504" cy="435432"/>
        </p:xfrm>
        <a:graphic>
          <a:graphicData uri="http://schemas.openxmlformats.org/presentationml/2006/ole">
            <p:oleObj spid="_x0000_s46083" name="Equation" r:id="rId3" imgW="266400" imgH="203040" progId="Equation.DSMT4">
              <p:embed/>
            </p:oleObj>
          </a:graphicData>
        </a:graphic>
      </p:graphicFrame>
      <p:graphicFrame>
        <p:nvGraphicFramePr>
          <p:cNvPr id="46085" name="Object 5"/>
          <p:cNvGraphicFramePr>
            <a:graphicFrameLocks noChangeAspect="1"/>
          </p:cNvGraphicFramePr>
          <p:nvPr/>
        </p:nvGraphicFramePr>
        <p:xfrm>
          <a:off x="4572000" y="1714488"/>
          <a:ext cx="581028" cy="387352"/>
        </p:xfrm>
        <a:graphic>
          <a:graphicData uri="http://schemas.openxmlformats.org/presentationml/2006/ole">
            <p:oleObj spid="_x0000_s46085" name="Equation" r:id="rId4" imgW="304560" imgH="203040" progId="Equation.DSMT4">
              <p:embed/>
            </p:oleObj>
          </a:graphicData>
        </a:graphic>
      </p:graphicFrame>
      <p:graphicFrame>
        <p:nvGraphicFramePr>
          <p:cNvPr id="46086" name="Object 6"/>
          <p:cNvGraphicFramePr>
            <a:graphicFrameLocks noChangeAspect="1"/>
          </p:cNvGraphicFramePr>
          <p:nvPr/>
        </p:nvGraphicFramePr>
        <p:xfrm>
          <a:off x="4413647" y="2786058"/>
          <a:ext cx="944171" cy="387352"/>
        </p:xfrm>
        <a:graphic>
          <a:graphicData uri="http://schemas.openxmlformats.org/presentationml/2006/ole">
            <p:oleObj spid="_x0000_s46086" name="Equation" r:id="rId5" imgW="495000" imgH="203040" progId="Equation.DSMT4">
              <p:embed/>
            </p:oleObj>
          </a:graphicData>
        </a:graphic>
      </p:graphicFrame>
      <p:pic>
        <p:nvPicPr>
          <p:cNvPr id="46087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57223" y="3786190"/>
            <a:ext cx="7933339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Basic Terms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72072"/>
          </a:xfrm>
        </p:spPr>
        <p:txBody>
          <a:bodyPr/>
          <a:lstStyle/>
          <a:p>
            <a:r>
              <a:rPr lang="en-US" altLang="zh-TW" dirty="0" smtClean="0"/>
              <a:t>The stock price       follow a lognormal diffusion process:                        </a:t>
            </a:r>
          </a:p>
          <a:p>
            <a:pPr>
              <a:buNone/>
            </a:pPr>
            <a:r>
              <a:rPr lang="en-US" altLang="zh-TW" dirty="0" smtClean="0"/>
              <a:t>                               =&gt;    </a:t>
            </a:r>
          </a:p>
          <a:p>
            <a:r>
              <a:rPr lang="en-US" altLang="zh-TW" dirty="0" smtClean="0"/>
              <a:t>The mean and variance of the lognormal return of       :</a:t>
            </a:r>
          </a:p>
          <a:p>
            <a:endParaRPr lang="en-US" altLang="zh-TW" dirty="0" smtClean="0"/>
          </a:p>
          <a:p>
            <a:r>
              <a:rPr lang="en-US" altLang="zh-TW" dirty="0" smtClean="0"/>
              <a:t>The CRR(</a:t>
            </a:r>
            <a:r>
              <a:rPr lang="en-US" dirty="0" smtClean="0"/>
              <a:t>Cox, Ross, &amp; Rubinstein</a:t>
            </a:r>
            <a:r>
              <a:rPr lang="en-US" altLang="zh-TW" dirty="0" smtClean="0"/>
              <a:t>) lattice adopts:</a:t>
            </a:r>
          </a:p>
          <a:p>
            <a:endParaRPr lang="zh-TW" altLang="en-US" dirty="0"/>
          </a:p>
        </p:txBody>
      </p:sp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2214547" y="5429264"/>
          <a:ext cx="3214710" cy="1366885"/>
        </p:xfrm>
        <a:graphic>
          <a:graphicData uri="http://schemas.openxmlformats.org/presentationml/2006/ole">
            <p:oleObj spid="_x0000_s1027" name="Equation" r:id="rId3" imgW="1612800" imgH="685800" progId="Equation.DSMT4">
              <p:embed/>
            </p:oleObj>
          </a:graphicData>
        </a:graphic>
      </p:graphicFrame>
      <p:graphicFrame>
        <p:nvGraphicFramePr>
          <p:cNvPr id="1029" name="Object 5"/>
          <p:cNvGraphicFramePr>
            <a:graphicFrameLocks noChangeAspect="1"/>
          </p:cNvGraphicFramePr>
          <p:nvPr/>
        </p:nvGraphicFramePr>
        <p:xfrm>
          <a:off x="3357554" y="1714488"/>
          <a:ext cx="595313" cy="414338"/>
        </p:xfrm>
        <a:graphic>
          <a:graphicData uri="http://schemas.openxmlformats.org/presentationml/2006/ole">
            <p:oleObj spid="_x0000_s1029" name="Equation" r:id="rId4" imgW="291960" imgH="203040" progId="Equation.DSMT4">
              <p:embed/>
            </p:oleObj>
          </a:graphicData>
        </a:graphic>
      </p:graphicFrame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57620" y="2100315"/>
            <a:ext cx="2500330" cy="685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929058" y="2727990"/>
            <a:ext cx="3214710" cy="415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037" name="Object 13"/>
          <p:cNvGraphicFramePr>
            <a:graphicFrameLocks noChangeAspect="1"/>
          </p:cNvGraphicFramePr>
          <p:nvPr/>
        </p:nvGraphicFramePr>
        <p:xfrm>
          <a:off x="2405052" y="3871918"/>
          <a:ext cx="595312" cy="414338"/>
        </p:xfrm>
        <a:graphic>
          <a:graphicData uri="http://schemas.openxmlformats.org/presentationml/2006/ole">
            <p:oleObj spid="_x0000_s1037" name="Equation" r:id="rId7" imgW="291960" imgH="203040" progId="Equation.DSMT4">
              <p:embed/>
            </p:oleObj>
          </a:graphicData>
        </a:graphic>
      </p:graphicFrame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071802" y="3832433"/>
            <a:ext cx="2928958" cy="1045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Log-distance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Define the log-distance between stock price</a:t>
            </a:r>
          </a:p>
          <a:p>
            <a:pPr>
              <a:buNone/>
            </a:pPr>
            <a:r>
              <a:rPr lang="en-US" altLang="zh-TW" dirty="0" smtClean="0"/>
              <a:t>       and     as                    .</a:t>
            </a:r>
          </a:p>
          <a:p>
            <a:r>
              <a:rPr lang="en-US" altLang="zh-TW" dirty="0" smtClean="0"/>
              <a:t>The log-distance between any two adjacent stock price at any time step in the CRR lattice is           .</a:t>
            </a:r>
          </a:p>
          <a:p>
            <a:pPr>
              <a:buNone/>
            </a:pPr>
            <a:r>
              <a:rPr lang="en-US" altLang="zh-TW" dirty="0" smtClean="0"/>
              <a:t>       </a:t>
            </a:r>
          </a:p>
          <a:p>
            <a:pPr>
              <a:buNone/>
            </a:pPr>
            <a:endParaRPr lang="zh-TW" altLang="en-US" dirty="0"/>
          </a:p>
        </p:txBody>
      </p:sp>
      <p:graphicFrame>
        <p:nvGraphicFramePr>
          <p:cNvPr id="2051" name="Object 3"/>
          <p:cNvGraphicFramePr>
            <a:graphicFrameLocks noChangeAspect="1"/>
          </p:cNvGraphicFramePr>
          <p:nvPr/>
        </p:nvGraphicFramePr>
        <p:xfrm>
          <a:off x="857224" y="2285992"/>
          <a:ext cx="309565" cy="428628"/>
        </p:xfrm>
        <a:graphic>
          <a:graphicData uri="http://schemas.openxmlformats.org/presentationml/2006/ole">
            <p:oleObj spid="_x0000_s2051" name="Equation" r:id="rId3" imgW="164880" imgH="228600" progId="Equation.DSMT4">
              <p:embed/>
            </p:oleObj>
          </a:graphicData>
        </a:graphic>
      </p:graphicFrame>
      <p:graphicFrame>
        <p:nvGraphicFramePr>
          <p:cNvPr id="2052" name="Object 4"/>
          <p:cNvGraphicFramePr>
            <a:graphicFrameLocks noChangeAspect="1"/>
          </p:cNvGraphicFramePr>
          <p:nvPr/>
        </p:nvGraphicFramePr>
        <p:xfrm>
          <a:off x="1857356" y="2285992"/>
          <a:ext cx="333951" cy="428628"/>
        </p:xfrm>
        <a:graphic>
          <a:graphicData uri="http://schemas.openxmlformats.org/presentationml/2006/ole">
            <p:oleObj spid="_x0000_s2052" name="Equation" r:id="rId4" imgW="177480" imgH="228600" progId="Equation.DSMT4">
              <p:embed/>
            </p:oleObj>
          </a:graphicData>
        </a:graphic>
      </p:graphicFrame>
      <p:graphicFrame>
        <p:nvGraphicFramePr>
          <p:cNvPr id="2053" name="Object 5"/>
          <p:cNvGraphicFramePr>
            <a:graphicFrameLocks noChangeAspect="1"/>
          </p:cNvGraphicFramePr>
          <p:nvPr/>
        </p:nvGraphicFramePr>
        <p:xfrm>
          <a:off x="2714612" y="2286000"/>
          <a:ext cx="1728788" cy="471488"/>
        </p:xfrm>
        <a:graphic>
          <a:graphicData uri="http://schemas.openxmlformats.org/presentationml/2006/ole">
            <p:oleObj spid="_x0000_s2053" name="Equation" r:id="rId5" imgW="838080" imgH="228600" progId="Equation.DSMT4">
              <p:embed/>
            </p:oleObj>
          </a:graphicData>
        </a:graphic>
      </p:graphicFrame>
      <p:graphicFrame>
        <p:nvGraphicFramePr>
          <p:cNvPr id="2054" name="Object 6"/>
          <p:cNvGraphicFramePr>
            <a:graphicFrameLocks noChangeAspect="1"/>
          </p:cNvGraphicFramePr>
          <p:nvPr/>
        </p:nvGraphicFramePr>
        <p:xfrm>
          <a:off x="1214414" y="3824657"/>
          <a:ext cx="1000132" cy="461599"/>
        </p:xfrm>
        <a:graphic>
          <a:graphicData uri="http://schemas.openxmlformats.org/presentationml/2006/ole">
            <p:oleObj spid="_x0000_s2054" name="Equation" r:id="rId6" imgW="495000" imgH="228600" progId="Equation.DSMT4">
              <p:embed/>
            </p:oleObj>
          </a:graphicData>
        </a:graphic>
      </p:graphicFrame>
      <p:graphicFrame>
        <p:nvGraphicFramePr>
          <p:cNvPr id="2055" name="Object 7"/>
          <p:cNvGraphicFramePr>
            <a:graphicFrameLocks noChangeAspect="1"/>
          </p:cNvGraphicFramePr>
          <p:nvPr/>
        </p:nvGraphicFramePr>
        <p:xfrm>
          <a:off x="815977" y="4357694"/>
          <a:ext cx="4041775" cy="1949450"/>
        </p:xfrm>
        <a:graphic>
          <a:graphicData uri="http://schemas.openxmlformats.org/presentationml/2006/ole">
            <p:oleObj spid="_x0000_s2055" name="Equation" r:id="rId7" imgW="2158920" imgH="104112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CRR tree</a:t>
            </a:r>
            <a:endParaRPr lang="zh-TW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1189828"/>
            <a:ext cx="4714908" cy="5382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err="1" smtClean="0"/>
              <a:t>bBTT</a:t>
            </a:r>
            <a:endParaRPr lang="zh-TW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1142984"/>
            <a:ext cx="5000660" cy="5672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 smtClean="0"/>
              <a:t>bBTT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Coincide  the lattices and the barriers.</a:t>
            </a:r>
          </a:p>
          <a:p>
            <a:r>
              <a:rPr lang="en-US" altLang="zh-TW" dirty="0" smtClean="0"/>
              <a:t>Let </a:t>
            </a:r>
          </a:p>
          <a:p>
            <a:r>
              <a:rPr lang="en-US" altLang="zh-TW" dirty="0" smtClean="0"/>
              <a:t>Adjust     </a:t>
            </a:r>
            <a:r>
              <a:rPr lang="en-US" altLang="zh-TW" dirty="0" err="1" smtClean="0"/>
              <a:t>s.t</a:t>
            </a:r>
            <a:r>
              <a:rPr lang="en-US" altLang="zh-TW" dirty="0" smtClean="0"/>
              <a:t>            to be an integer.</a:t>
            </a:r>
          </a:p>
          <a:p>
            <a:r>
              <a:rPr lang="en-US" altLang="zh-TW" dirty="0" smtClean="0"/>
              <a:t>The first time interval</a:t>
            </a:r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zh-TW" altLang="en-US" dirty="0"/>
          </a:p>
        </p:txBody>
      </p:sp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2928926" y="2714620"/>
          <a:ext cx="928694" cy="747485"/>
        </p:xfrm>
        <a:graphic>
          <a:graphicData uri="http://schemas.openxmlformats.org/presentationml/2006/ole">
            <p:oleObj spid="_x0000_s4098" name="Equation" r:id="rId3" imgW="520560" imgH="419040" progId="Equation.DSMT4">
              <p:embed/>
            </p:oleObj>
          </a:graphicData>
        </a:graphic>
      </p:graphicFrame>
      <p:graphicFrame>
        <p:nvGraphicFramePr>
          <p:cNvPr id="4099" name="Object 3"/>
          <p:cNvGraphicFramePr>
            <a:graphicFrameLocks noChangeAspect="1"/>
          </p:cNvGraphicFramePr>
          <p:nvPr/>
        </p:nvGraphicFramePr>
        <p:xfrm>
          <a:off x="2000232" y="2920997"/>
          <a:ext cx="314667" cy="293689"/>
        </p:xfrm>
        <a:graphic>
          <a:graphicData uri="http://schemas.openxmlformats.org/presentationml/2006/ole">
            <p:oleObj spid="_x0000_s4099" name="Equation" r:id="rId4" imgW="190440" imgH="177480" progId="Equation.DSMT4">
              <p:embed/>
            </p:oleObj>
          </a:graphicData>
        </a:graphic>
      </p:graphicFrame>
      <p:graphicFrame>
        <p:nvGraphicFramePr>
          <p:cNvPr id="4100" name="Object 4"/>
          <p:cNvGraphicFramePr>
            <a:graphicFrameLocks noChangeAspect="1"/>
          </p:cNvGraphicFramePr>
          <p:nvPr/>
        </p:nvGraphicFramePr>
        <p:xfrm>
          <a:off x="4470400" y="3286124"/>
          <a:ext cx="3233738" cy="741363"/>
        </p:xfrm>
        <a:graphic>
          <a:graphicData uri="http://schemas.openxmlformats.org/presentationml/2006/ole">
            <p:oleObj spid="_x0000_s4100" name="Equation" r:id="rId5" imgW="1993680" imgH="457200" progId="Equation.DSMT4">
              <p:embed/>
            </p:oleObj>
          </a:graphicData>
        </a:graphic>
      </p:graphicFrame>
      <p:graphicFrame>
        <p:nvGraphicFramePr>
          <p:cNvPr id="4101" name="Object 5"/>
          <p:cNvGraphicFramePr>
            <a:graphicFrameLocks noChangeAspect="1"/>
          </p:cNvGraphicFramePr>
          <p:nvPr/>
        </p:nvGraphicFramePr>
        <p:xfrm>
          <a:off x="1500165" y="2143115"/>
          <a:ext cx="2786083" cy="734317"/>
        </p:xfrm>
        <a:graphic>
          <a:graphicData uri="http://schemas.openxmlformats.org/presentationml/2006/ole">
            <p:oleObj spid="_x0000_s4101" name="Equation" r:id="rId6" imgW="1638000" imgH="43164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/>
              <a:t>The probability of the lattices</a:t>
            </a:r>
            <a:br>
              <a:rPr lang="en-US" altLang="zh-TW" dirty="0" smtClean="0"/>
            </a:br>
            <a:r>
              <a:rPr lang="en-US" altLang="zh-TW" dirty="0" smtClean="0"/>
              <a:t>at first step time</a:t>
            </a:r>
            <a:endParaRPr lang="zh-TW" alt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71670" y="1600200"/>
            <a:ext cx="5072098" cy="5176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3748</TotalTime>
  <Words>731</Words>
  <Application>Microsoft Office PowerPoint</Application>
  <PresentationFormat>如螢幕大小 (4:3)</PresentationFormat>
  <Paragraphs>153</Paragraphs>
  <Slides>35</Slides>
  <Notes>0</Notes>
  <HiddenSlides>0</HiddenSlides>
  <MMClips>0</MMClips>
  <ScaleCrop>false</ScaleCrop>
  <HeadingPairs>
    <vt:vector size="6" baseType="variant">
      <vt:variant>
        <vt:lpstr>佈景主題</vt:lpstr>
      </vt:variant>
      <vt:variant>
        <vt:i4>1</vt:i4>
      </vt:variant>
      <vt:variant>
        <vt:lpstr>內嵌 OLE 伺服程式</vt:lpstr>
      </vt:variant>
      <vt:variant>
        <vt:i4>2</vt:i4>
      </vt:variant>
      <vt:variant>
        <vt:lpstr>投影片標題</vt:lpstr>
      </vt:variant>
      <vt:variant>
        <vt:i4>35</vt:i4>
      </vt:variant>
    </vt:vector>
  </HeadingPairs>
  <TitlesOfParts>
    <vt:vector size="38" baseType="lpstr">
      <vt:lpstr>Office 佈景主題</vt:lpstr>
      <vt:lpstr>Equation</vt:lpstr>
      <vt:lpstr>MathType 6.0 Equation</vt:lpstr>
      <vt:lpstr>A Multi-Phase, Flexible, and Accurate Lattice for Pricing Complex Derivatives with Multiple Market Variables</vt:lpstr>
      <vt:lpstr>BTT(Bino-trinomial Tree)</vt:lpstr>
      <vt:lpstr>bBTT(Basic Bino-trinomial Tree)</vt:lpstr>
      <vt:lpstr>Basic Terms</vt:lpstr>
      <vt:lpstr>Log-distance</vt:lpstr>
      <vt:lpstr>CRR tree</vt:lpstr>
      <vt:lpstr>bBTT</vt:lpstr>
      <vt:lpstr>bBTT</vt:lpstr>
      <vt:lpstr>The probability of the lattices at first step time</vt:lpstr>
      <vt:lpstr>The probability of the lattices at first step time</vt:lpstr>
      <vt:lpstr>The probability of the lattices at first step time</vt:lpstr>
      <vt:lpstr>The probability of the lattices at first step time</vt:lpstr>
      <vt:lpstr>Transform correlated processes to uncorrelated</vt:lpstr>
      <vt:lpstr>Transform correlated processes to uncorrelated</vt:lpstr>
      <vt:lpstr>Transform correlated processes to uncorrelated</vt:lpstr>
      <vt:lpstr>Transform correlated processes to uncorrelated</vt:lpstr>
      <vt:lpstr>Transform correlated processes to uncorrelated</vt:lpstr>
      <vt:lpstr>Multi-phase branch construction</vt:lpstr>
      <vt:lpstr>A bivariate lattice:  two correlated market variables</vt:lpstr>
      <vt:lpstr>A bivariate lattice:  two correlated market variables</vt:lpstr>
      <vt:lpstr>A bivariate lattice:  two correlated market variables</vt:lpstr>
      <vt:lpstr>          Transform        to</vt:lpstr>
      <vt:lpstr>         Transform         to</vt:lpstr>
      <vt:lpstr>The branches</vt:lpstr>
      <vt:lpstr>An example lattice</vt:lpstr>
      <vt:lpstr>An example lattice</vt:lpstr>
      <vt:lpstr>An example lattice</vt:lpstr>
      <vt:lpstr>An example lattice</vt:lpstr>
      <vt:lpstr>An example lattice</vt:lpstr>
      <vt:lpstr>An example lattice</vt:lpstr>
      <vt:lpstr>An example lattice</vt:lpstr>
      <vt:lpstr>An example lattice</vt:lpstr>
      <vt:lpstr>An example lattice</vt:lpstr>
      <vt:lpstr>The Hull-While interest rate model</vt:lpstr>
      <vt:lpstr>A bivariate lattice with stochastic interest rate as the second market variable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Multi-Phase, Flexible, and Accurate Lattice for Pricing Complex Derivatives with Multiple Market Variables</dc:title>
  <dc:creator>bboylu</dc:creator>
  <cp:lastModifiedBy>bboylu</cp:lastModifiedBy>
  <cp:revision>253</cp:revision>
  <dcterms:created xsi:type="dcterms:W3CDTF">2012-10-11T14:01:51Z</dcterms:created>
  <dcterms:modified xsi:type="dcterms:W3CDTF">2012-11-05T11:50:11Z</dcterms:modified>
</cp:coreProperties>
</file>